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26"/>
  </p:notesMasterIdLst>
  <p:handoutMasterIdLst>
    <p:handoutMasterId r:id="rId27"/>
  </p:handoutMasterIdLst>
  <p:sldIdLst>
    <p:sldId id="550" r:id="rId3"/>
    <p:sldId id="555" r:id="rId4"/>
    <p:sldId id="534" r:id="rId5"/>
    <p:sldId id="556" r:id="rId6"/>
    <p:sldId id="557" r:id="rId7"/>
    <p:sldId id="551" r:id="rId8"/>
    <p:sldId id="561" r:id="rId9"/>
    <p:sldId id="560" r:id="rId10"/>
    <p:sldId id="559" r:id="rId11"/>
    <p:sldId id="558" r:id="rId12"/>
    <p:sldId id="562" r:id="rId13"/>
    <p:sldId id="365" r:id="rId14"/>
    <p:sldId id="553" r:id="rId15"/>
    <p:sldId id="473" r:id="rId16"/>
    <p:sldId id="552" r:id="rId17"/>
    <p:sldId id="531" r:id="rId18"/>
    <p:sldId id="532" r:id="rId19"/>
    <p:sldId id="527" r:id="rId20"/>
    <p:sldId id="523" r:id="rId21"/>
    <p:sldId id="535" r:id="rId22"/>
    <p:sldId id="533" r:id="rId23"/>
    <p:sldId id="543" r:id="rId24"/>
    <p:sldId id="563" r:id="rId25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60A7"/>
    <a:srgbClr val="FFCC66"/>
    <a:srgbClr val="FFFF00"/>
    <a:srgbClr val="FFFFCC"/>
    <a:srgbClr val="FFFF99"/>
    <a:srgbClr val="FF7C8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0924" autoAdjust="0"/>
  </p:normalViewPr>
  <p:slideViewPr>
    <p:cSldViewPr>
      <p:cViewPr>
        <p:scale>
          <a:sx n="100" d="100"/>
          <a:sy n="100" d="100"/>
        </p:scale>
        <p:origin x="-53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44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dirty="0"/>
              <a:t>Age </a:t>
            </a:r>
            <a:r>
              <a:rPr lang="en-US" sz="2800" dirty="0" smtClean="0"/>
              <a:t>of Chronic</a:t>
            </a:r>
            <a:r>
              <a:rPr lang="en-US" sz="2800" baseline="0" dirty="0" smtClean="0"/>
              <a:t> </a:t>
            </a:r>
            <a:r>
              <a:rPr lang="en-US" sz="2800" dirty="0" smtClean="0"/>
              <a:t>Pain Patients:</a:t>
            </a:r>
            <a:endParaRPr lang="en-US" sz="2800" dirty="0"/>
          </a:p>
        </c:rich>
      </c:tx>
      <c:layout>
        <c:manualLayout>
          <c:xMode val="edge"/>
          <c:yMode val="edge"/>
          <c:x val="0.188534685758939"/>
          <c:y val="0.0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Age Distribution:</c:v>
                </c:pt>
              </c:strCache>
            </c:strRef>
          </c:tx>
          <c:explosion val="7"/>
          <c:dPt>
            <c:idx val="0"/>
            <c:bubble3D val="0"/>
            <c:spPr>
              <a:solidFill>
                <a:srgbClr val="00B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0.0561358388654885"/>
                  <c:y val="0.0676648954713844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29262237863336"/>
                  <c:y val="-0.032161815992348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0130351583343566"/>
                  <c:y val="-0.00858557222888389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Tabelle1!$A$2:$A$4</c:f>
              <c:strCache>
                <c:ptCount val="3"/>
                <c:pt idx="0">
                  <c:v>18-40 y.</c:v>
                </c:pt>
                <c:pt idx="1">
                  <c:v>41-60 y.</c:v>
                </c:pt>
                <c:pt idx="2">
                  <c:v>61+ y.</c:v>
                </c:pt>
              </c:strCache>
            </c:strRef>
          </c:cat>
          <c:val>
            <c:numRef>
              <c:f>Tabelle1!$B$2:$B$4</c:f>
              <c:numCache>
                <c:formatCode>#,##0</c:formatCode>
                <c:ptCount val="3"/>
                <c:pt idx="0">
                  <c:v>368807.32</c:v>
                </c:pt>
                <c:pt idx="1">
                  <c:v>453992.88</c:v>
                </c:pt>
                <c:pt idx="2">
                  <c:v>191732.66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317"/>
      </c:pieChart>
    </c:plotArea>
    <c:plotVisOnly val="1"/>
    <c:dispBlanksAs val="gap"/>
    <c:showDLblsOverMax val="0"/>
  </c:chart>
  <c:spPr>
    <a:ln>
      <a:noFill/>
    </a:ln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6758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1"/>
          </a:xfrm>
          <a:prstGeom prst="rect">
            <a:avLst/>
          </a:prstGeom>
        </p:spPr>
        <p:txBody>
          <a:bodyPr vert="horz" lIns="90986" tIns="45493" rIns="90986" bIns="45493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1"/>
          </a:xfrm>
          <a:prstGeom prst="rect">
            <a:avLst/>
          </a:prstGeom>
        </p:spPr>
        <p:txBody>
          <a:bodyPr vert="horz" lIns="90986" tIns="45493" rIns="90986" bIns="45493" rtlCol="0"/>
          <a:lstStyle>
            <a:lvl1pPr algn="r">
              <a:defRPr sz="1200"/>
            </a:lvl1pPr>
          </a:lstStyle>
          <a:p>
            <a:fld id="{238D15C8-8DE3-4042-94F9-995F656DA053}" type="datetimeFigureOut">
              <a:rPr lang="de-CH" smtClean="0"/>
              <a:t>13.03.14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86" tIns="45493" rIns="90986" bIns="45493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0986" tIns="45493" rIns="90986" bIns="45493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1"/>
          </a:xfrm>
          <a:prstGeom prst="rect">
            <a:avLst/>
          </a:prstGeom>
        </p:spPr>
        <p:txBody>
          <a:bodyPr vert="horz" lIns="90986" tIns="45493" rIns="90986" bIns="45493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1"/>
          </a:xfrm>
          <a:prstGeom prst="rect">
            <a:avLst/>
          </a:prstGeom>
        </p:spPr>
        <p:txBody>
          <a:bodyPr vert="horz" lIns="90986" tIns="45493" rIns="90986" bIns="45493" rtlCol="0" anchor="b"/>
          <a:lstStyle>
            <a:lvl1pPr algn="r">
              <a:defRPr sz="1200"/>
            </a:lvl1pPr>
          </a:lstStyle>
          <a:p>
            <a:fld id="{963161ED-C928-4FC2-8F03-C488FAA9AD8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44110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Introduction page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057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Explanation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4969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Explanation 4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5920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Mockup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5920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Future possibilities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1838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Business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8831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 smtClean="0"/>
              <a:t>Competition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179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669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Experts as supporters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56016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Partners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56968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Achievements and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19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9663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Story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87592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Financial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20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59590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21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224639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Summary, </a:t>
            </a:r>
            <a:r>
              <a:rPr lang="en-US" smtClean="0"/>
              <a:t>Key points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22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80240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Final slide – thank</a:t>
            </a:r>
            <a:r>
              <a:rPr lang="en-US" baseline="0" dirty="0" smtClean="0"/>
              <a:t> you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23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1279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59086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Presentation of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3703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r>
              <a:rPr lang="en-US" baseline="0" dirty="0" smtClean="0"/>
              <a:t> of our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13465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About product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4794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r>
              <a:rPr lang="en-US" baseline="0" dirty="0" smtClean="0"/>
              <a:t> s</a:t>
            </a:r>
            <a:r>
              <a:rPr lang="en-US" dirty="0" smtClean="0"/>
              <a:t>creenshot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8759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Explanation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9344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Explanation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61ED-C928-4FC2-8F03-C488FAA9AD81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7669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270A-0FFA-42C4-87A9-C5D393CDDBB4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13.03.14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327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24038-68C4-46BC-BF35-7FB55A6DA481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13.03.14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244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5FFF-2965-4C10-B5F1-22986056F6C6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13.03.14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512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A634-FA79-4328-BB11-F22E0BBC8532}" type="datetimeFigureOut">
              <a:rPr lang="en-US" smtClean="0"/>
              <a:t>13.03.14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90D-4A0F-47A9-8B72-FCE4FC0E2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77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A634-FA79-4328-BB11-F22E0BBC8532}" type="datetimeFigureOut">
              <a:rPr lang="en-US" smtClean="0"/>
              <a:t>13.03.14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90D-4A0F-47A9-8B72-FCE4FC0E2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345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A634-FA79-4328-BB11-F22E0BBC8532}" type="datetimeFigureOut">
              <a:rPr lang="en-US" smtClean="0"/>
              <a:t>13.03.14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90D-4A0F-47A9-8B72-FCE4FC0E2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749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A634-FA79-4328-BB11-F22E0BBC8532}" type="datetimeFigureOut">
              <a:rPr lang="en-US" smtClean="0"/>
              <a:t>13.03.14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90D-4A0F-47A9-8B72-FCE4FC0E2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88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A634-FA79-4328-BB11-F22E0BBC8532}" type="datetimeFigureOut">
              <a:rPr lang="en-US" smtClean="0"/>
              <a:t>13.03.14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90D-4A0F-47A9-8B72-FCE4FC0E2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311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A634-FA79-4328-BB11-F22E0BBC8532}" type="datetimeFigureOut">
              <a:rPr lang="en-US" smtClean="0"/>
              <a:t>13.03.14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90D-4A0F-47A9-8B72-FCE4FC0E2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8429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A634-FA79-4328-BB11-F22E0BBC8532}" type="datetimeFigureOut">
              <a:rPr lang="en-US" smtClean="0"/>
              <a:t>13.03.14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90D-4A0F-47A9-8B72-FCE4FC0E2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45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A634-FA79-4328-BB11-F22E0BBC8532}" type="datetimeFigureOut">
              <a:rPr lang="en-US" smtClean="0"/>
              <a:t>13.03.14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90D-4A0F-47A9-8B72-FCE4FC0E2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60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anovation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13997"/>
            <a:ext cx="9144000" cy="855336"/>
          </a:xfrm>
          <a:solidFill>
            <a:srgbClr val="1A6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6000" rtlCol="0" anchor="ctr">
            <a:normAutofit/>
          </a:bodyPr>
          <a:lstStyle>
            <a:lvl1pPr algn="l">
              <a:defRPr lang="de-DE" sz="28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/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" name="Rechteck 9"/>
          <p:cNvSpPr/>
          <p:nvPr userDrawn="1"/>
        </p:nvSpPr>
        <p:spPr>
          <a:xfrm>
            <a:off x="-13920" y="6525344"/>
            <a:ext cx="9157919" cy="342016"/>
          </a:xfrm>
          <a:prstGeom prst="rect">
            <a:avLst/>
          </a:prstGeom>
          <a:solidFill>
            <a:srgbClr val="1A6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endParaRPr lang="en-US" sz="3200"/>
          </a:p>
        </p:txBody>
      </p:sp>
      <p:sp>
        <p:nvSpPr>
          <p:cNvPr id="11" name="Foliennummernplatzhalter 64"/>
          <p:cNvSpPr txBox="1">
            <a:spLocks/>
          </p:cNvSpPr>
          <p:nvPr userDrawn="1"/>
        </p:nvSpPr>
        <p:spPr>
          <a:xfrm>
            <a:off x="6974904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6AE60A-B69C-4790-82F7-3882EDF23186}" type="slidenum">
              <a:rPr lang="de-DE" smtClean="0">
                <a:solidFill>
                  <a:schemeClr val="bg1"/>
                </a:solidFill>
              </a:rPr>
              <a:pPr/>
              <a:t>‹#›</a:t>
            </a:fld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733" y="293093"/>
            <a:ext cx="2163763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8686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A634-FA79-4328-BB11-F22E0BBC8532}" type="datetimeFigureOut">
              <a:rPr lang="en-US" smtClean="0"/>
              <a:t>13.03.14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90D-4A0F-47A9-8B72-FCE4FC0E2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40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A634-FA79-4328-BB11-F22E0BBC8532}" type="datetimeFigureOut">
              <a:rPr lang="en-US" smtClean="0"/>
              <a:t>13.03.14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90D-4A0F-47A9-8B72-FCE4FC0E2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335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A634-FA79-4328-BB11-F22E0BBC8532}" type="datetimeFigureOut">
              <a:rPr lang="en-US" smtClean="0"/>
              <a:t>13.03.14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990D-4A0F-47A9-8B72-FCE4FC0E2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91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17056-0D11-4106-A0EE-6FF8281D3CF9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13.03.14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050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A8E8-22A6-4E9F-8AEB-46942B7FAC8F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13.03.14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06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9BBB-B073-4D2E-A116-02EFF56576A9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13.03.14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154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8E73-1484-43A6-B1D4-1801EDC572B0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13.03.14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189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062D-8AFA-4033-B241-F10C7AD33B15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13.03.14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076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93CD9-BC9C-409F-8FE9-BC3A056114D1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13.03.14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36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54D6C-39A0-4784-A606-8F5B11D88214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13.03.14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768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DB23F-BA74-45C2-A702-4617A81C503A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13.03.14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08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BA634-FA79-4328-BB11-F22E0BBC8532}" type="datetimeFigureOut">
              <a:rPr lang="en-US" smtClean="0"/>
              <a:t>13.03.14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A990D-4A0F-47A9-8B72-FCE4FC0E2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4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5" Type="http://schemas.openxmlformats.org/officeDocument/2006/relationships/image" Target="../media/image27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png"/><Relationship Id="rId1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4.png"/><Relationship Id="rId10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9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jpe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54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2.png"/><Relationship Id="rId12" Type="http://schemas.openxmlformats.org/officeDocument/2006/relationships/image" Target="../media/image63.png"/><Relationship Id="rId13" Type="http://schemas.openxmlformats.org/officeDocument/2006/relationships/image" Target="../media/image64.png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emf"/><Relationship Id="rId6" Type="http://schemas.openxmlformats.org/officeDocument/2006/relationships/image" Target="../media/image2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9" Type="http://schemas.openxmlformats.org/officeDocument/2006/relationships/image" Target="../media/image60.png"/><Relationship Id="rId10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4" Type="http://schemas.openxmlformats.org/officeDocument/2006/relationships/image" Target="../media/image57.emf"/><Relationship Id="rId5" Type="http://schemas.openxmlformats.org/officeDocument/2006/relationships/image" Target="../media/image6.png"/><Relationship Id="rId6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png"/><Relationship Id="rId12" Type="http://schemas.openxmlformats.org/officeDocument/2006/relationships/image" Target="../media/image20.png"/><Relationship Id="rId13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6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-13920" y="6525344"/>
            <a:ext cx="9157919" cy="342016"/>
          </a:xfrm>
          <a:prstGeom prst="rect">
            <a:avLst/>
          </a:prstGeom>
          <a:solidFill>
            <a:srgbClr val="1A6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Pitching Slides for X, Month Day, Year</a:t>
            </a:r>
            <a:endParaRPr lang="en-US" dirty="0"/>
          </a:p>
        </p:txBody>
      </p:sp>
      <p:pic>
        <p:nvPicPr>
          <p:cNvPr id="14" name="Picture 2" descr="C:\Users\infocrat\Desktop\propaganda\machineAndSolutio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474"/>
          <a:stretch/>
        </p:blipFill>
        <p:spPr bwMode="auto">
          <a:xfrm>
            <a:off x="156194" y="950640"/>
            <a:ext cx="5057251" cy="535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infocrat\Desktop\temp3\propaganda material\sanovation_logo_rz01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855"/>
          <a:stretch/>
        </p:blipFill>
        <p:spPr bwMode="auto">
          <a:xfrm>
            <a:off x="2818852" y="548680"/>
            <a:ext cx="1848682" cy="68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infocrat\Desktop\temp3\propaganda material\sanovation_logo_rz01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45" r="4687" b="24194"/>
          <a:stretch/>
        </p:blipFill>
        <p:spPr bwMode="auto">
          <a:xfrm>
            <a:off x="4716016" y="579678"/>
            <a:ext cx="3985147" cy="65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803047" y="2348880"/>
            <a:ext cx="5882311" cy="126188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Name Surname, position</a:t>
            </a:r>
          </a:p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email</a:t>
            </a:r>
          </a:p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Phone number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818852" y="1446078"/>
            <a:ext cx="5882312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- Global Healthcare -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  <p:pic>
        <p:nvPicPr>
          <p:cNvPr id="22" name="Picture 2" descr="C:\Users\infocrat\Desktop\propaganda\machineAndSolutio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8" t="67537"/>
          <a:stretch/>
        </p:blipFill>
        <p:spPr bwMode="auto">
          <a:xfrm>
            <a:off x="5652120" y="4581128"/>
            <a:ext cx="3033238" cy="173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34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llipse 12"/>
          <p:cNvSpPr>
            <a:spLocks noChangeAspect="1"/>
          </p:cNvSpPr>
          <p:nvPr/>
        </p:nvSpPr>
        <p:spPr>
          <a:xfrm>
            <a:off x="6232742" y="283192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" name="Ellipse 17"/>
          <p:cNvSpPr>
            <a:spLocks noChangeAspect="1"/>
          </p:cNvSpPr>
          <p:nvPr/>
        </p:nvSpPr>
        <p:spPr>
          <a:xfrm>
            <a:off x="6232079" y="213813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6715485" y="476977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6345629" y="149801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6823122" y="496367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0" name="Ellipse 29"/>
          <p:cNvSpPr>
            <a:spLocks noChangeAspect="1"/>
          </p:cNvSpPr>
          <p:nvPr/>
        </p:nvSpPr>
        <p:spPr>
          <a:xfrm>
            <a:off x="6634170" y="173572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1" name="Ellipse 30"/>
          <p:cNvSpPr>
            <a:spLocks noChangeAspect="1"/>
          </p:cNvSpPr>
          <p:nvPr/>
        </p:nvSpPr>
        <p:spPr>
          <a:xfrm>
            <a:off x="6987420" y="125950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2" name="Ellipse 31"/>
          <p:cNvSpPr>
            <a:spLocks noChangeAspect="1"/>
          </p:cNvSpPr>
          <p:nvPr/>
        </p:nvSpPr>
        <p:spPr>
          <a:xfrm>
            <a:off x="7329963" y="464892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7657533" y="148660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4" name="Ellipse 33"/>
          <p:cNvSpPr>
            <a:spLocks noChangeAspect="1"/>
          </p:cNvSpPr>
          <p:nvPr/>
        </p:nvSpPr>
        <p:spPr>
          <a:xfrm>
            <a:off x="7841573" y="380712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5" name="Ellipse 34"/>
          <p:cNvSpPr>
            <a:spLocks noChangeAspect="1"/>
          </p:cNvSpPr>
          <p:nvPr/>
        </p:nvSpPr>
        <p:spPr>
          <a:xfrm>
            <a:off x="6473526" y="259853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5627089" y="326999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5581911" y="224006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5485046" y="387604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6077419" y="203184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0" name="Ellipse 39"/>
          <p:cNvSpPr>
            <a:spLocks noChangeAspect="1"/>
          </p:cNvSpPr>
          <p:nvPr/>
        </p:nvSpPr>
        <p:spPr>
          <a:xfrm>
            <a:off x="5388116" y="269596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6190969" y="148540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7014493" y="438281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6666152" y="212788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8182249" y="137305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7218496" y="167894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6" name="Ellipse 45"/>
          <p:cNvSpPr>
            <a:spLocks noChangeAspect="1"/>
          </p:cNvSpPr>
          <p:nvPr/>
        </p:nvSpPr>
        <p:spPr>
          <a:xfrm>
            <a:off x="6762706" y="330126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7" name="Ellipse 46"/>
          <p:cNvSpPr>
            <a:spLocks noChangeAspect="1"/>
          </p:cNvSpPr>
          <p:nvPr/>
        </p:nvSpPr>
        <p:spPr>
          <a:xfrm>
            <a:off x="7161273" y="382281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8" name="Ellipse 47"/>
          <p:cNvSpPr>
            <a:spLocks noChangeAspect="1"/>
          </p:cNvSpPr>
          <p:nvPr/>
        </p:nvSpPr>
        <p:spPr>
          <a:xfrm>
            <a:off x="6546271" y="492973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9" name="Ellipse 48"/>
          <p:cNvSpPr>
            <a:spLocks noChangeAspect="1"/>
          </p:cNvSpPr>
          <p:nvPr/>
        </p:nvSpPr>
        <p:spPr>
          <a:xfrm>
            <a:off x="6022902" y="182423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0" name="Ellipse 49"/>
          <p:cNvSpPr>
            <a:spLocks noChangeAspect="1"/>
          </p:cNvSpPr>
          <p:nvPr/>
        </p:nvSpPr>
        <p:spPr>
          <a:xfrm>
            <a:off x="5895541" y="199455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6" name="Ellipse 55"/>
          <p:cNvSpPr>
            <a:spLocks noChangeAspect="1"/>
          </p:cNvSpPr>
          <p:nvPr/>
        </p:nvSpPr>
        <p:spPr>
          <a:xfrm>
            <a:off x="5368643" y="137922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7" name="Ellipse 56"/>
          <p:cNvSpPr>
            <a:spLocks noChangeAspect="1"/>
          </p:cNvSpPr>
          <p:nvPr/>
        </p:nvSpPr>
        <p:spPr>
          <a:xfrm>
            <a:off x="7254319" y="435688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8" name="Ellipse 57"/>
          <p:cNvSpPr>
            <a:spLocks noChangeAspect="1"/>
          </p:cNvSpPr>
          <p:nvPr/>
        </p:nvSpPr>
        <p:spPr>
          <a:xfrm>
            <a:off x="7506631" y="483250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9" name="Ellipse 58"/>
          <p:cNvSpPr>
            <a:spLocks noChangeAspect="1"/>
          </p:cNvSpPr>
          <p:nvPr/>
        </p:nvSpPr>
        <p:spPr>
          <a:xfrm>
            <a:off x="8162836" y="437824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61" name="Ellipse 60"/>
          <p:cNvSpPr>
            <a:spLocks noChangeAspect="1"/>
          </p:cNvSpPr>
          <p:nvPr/>
        </p:nvSpPr>
        <p:spPr>
          <a:xfrm>
            <a:off x="6460257" y="414925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77" name="Ellipse 76"/>
          <p:cNvSpPr>
            <a:spLocks noChangeAspect="1"/>
          </p:cNvSpPr>
          <p:nvPr/>
        </p:nvSpPr>
        <p:spPr>
          <a:xfrm>
            <a:off x="8476371" y="495302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79" name="Ellipse 78"/>
          <p:cNvSpPr>
            <a:spLocks noChangeAspect="1"/>
          </p:cNvSpPr>
          <p:nvPr/>
        </p:nvSpPr>
        <p:spPr>
          <a:xfrm>
            <a:off x="7560730" y="469232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0" name="Ellipse 79"/>
          <p:cNvSpPr>
            <a:spLocks noChangeAspect="1"/>
          </p:cNvSpPr>
          <p:nvPr/>
        </p:nvSpPr>
        <p:spPr>
          <a:xfrm>
            <a:off x="7844631" y="439103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1" name="Ellipse 80"/>
          <p:cNvSpPr>
            <a:spLocks noChangeAspect="1"/>
          </p:cNvSpPr>
          <p:nvPr/>
        </p:nvSpPr>
        <p:spPr>
          <a:xfrm>
            <a:off x="7881993" y="526344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2" name="Ellipse 81"/>
          <p:cNvSpPr>
            <a:spLocks noChangeAspect="1"/>
          </p:cNvSpPr>
          <p:nvPr/>
        </p:nvSpPr>
        <p:spPr>
          <a:xfrm>
            <a:off x="8358911" y="583821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3" name="Ellipse 82"/>
          <p:cNvSpPr>
            <a:spLocks noChangeAspect="1"/>
          </p:cNvSpPr>
          <p:nvPr/>
        </p:nvSpPr>
        <p:spPr>
          <a:xfrm>
            <a:off x="6941087" y="468723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4" name="Ellipse 83"/>
          <p:cNvSpPr>
            <a:spLocks noChangeAspect="1"/>
          </p:cNvSpPr>
          <p:nvPr/>
        </p:nvSpPr>
        <p:spPr>
          <a:xfrm>
            <a:off x="6876256" y="452894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5" name="Ellipse 84"/>
          <p:cNvSpPr>
            <a:spLocks noChangeAspect="1"/>
          </p:cNvSpPr>
          <p:nvPr/>
        </p:nvSpPr>
        <p:spPr>
          <a:xfrm>
            <a:off x="6274307" y="459785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6" name="Ellipse 85"/>
          <p:cNvSpPr>
            <a:spLocks noChangeAspect="1"/>
          </p:cNvSpPr>
          <p:nvPr/>
        </p:nvSpPr>
        <p:spPr>
          <a:xfrm>
            <a:off x="6289002" y="507870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7" name="Ellipse 86"/>
          <p:cNvSpPr>
            <a:spLocks noChangeAspect="1"/>
          </p:cNvSpPr>
          <p:nvPr/>
        </p:nvSpPr>
        <p:spPr>
          <a:xfrm>
            <a:off x="5324642" y="550351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8" name="Ellipse 87"/>
          <p:cNvSpPr>
            <a:spLocks noChangeAspect="1"/>
          </p:cNvSpPr>
          <p:nvPr/>
        </p:nvSpPr>
        <p:spPr>
          <a:xfrm>
            <a:off x="7100970" y="495297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9" name="Ellipse 88"/>
          <p:cNvSpPr>
            <a:spLocks noChangeAspect="1"/>
          </p:cNvSpPr>
          <p:nvPr/>
        </p:nvSpPr>
        <p:spPr>
          <a:xfrm>
            <a:off x="7218048" y="572060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0" name="Ellipse 89"/>
          <p:cNvSpPr>
            <a:spLocks noChangeAspect="1"/>
          </p:cNvSpPr>
          <p:nvPr/>
        </p:nvSpPr>
        <p:spPr>
          <a:xfrm>
            <a:off x="4644130" y="476866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1" name="Ellipse 90"/>
          <p:cNvSpPr>
            <a:spLocks noChangeAspect="1"/>
          </p:cNvSpPr>
          <p:nvPr/>
        </p:nvSpPr>
        <p:spPr>
          <a:xfrm>
            <a:off x="6060411" y="360720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2" name="Ellipse 91"/>
          <p:cNvSpPr>
            <a:spLocks noChangeAspect="1"/>
          </p:cNvSpPr>
          <p:nvPr/>
        </p:nvSpPr>
        <p:spPr>
          <a:xfrm>
            <a:off x="5100084" y="148660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3" name="Ellipse 92"/>
          <p:cNvSpPr>
            <a:spLocks noChangeAspect="1"/>
          </p:cNvSpPr>
          <p:nvPr/>
        </p:nvSpPr>
        <p:spPr>
          <a:xfrm>
            <a:off x="6660244" y="557243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4" name="Ellipse 93"/>
          <p:cNvSpPr>
            <a:spLocks noChangeAspect="1"/>
          </p:cNvSpPr>
          <p:nvPr/>
        </p:nvSpPr>
        <p:spPr>
          <a:xfrm>
            <a:off x="5744603" y="531173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5" name="Ellipse 94"/>
          <p:cNvSpPr>
            <a:spLocks noChangeAspect="1"/>
          </p:cNvSpPr>
          <p:nvPr/>
        </p:nvSpPr>
        <p:spPr>
          <a:xfrm>
            <a:off x="6879314" y="511284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6" name="Ellipse 95"/>
          <p:cNvSpPr>
            <a:spLocks noChangeAspect="1"/>
          </p:cNvSpPr>
          <p:nvPr/>
        </p:nvSpPr>
        <p:spPr>
          <a:xfrm>
            <a:off x="6065866" y="588285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7" name="Ellipse 96"/>
          <p:cNvSpPr>
            <a:spLocks noChangeAspect="1"/>
          </p:cNvSpPr>
          <p:nvPr/>
        </p:nvSpPr>
        <p:spPr>
          <a:xfrm>
            <a:off x="6479096" y="101563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8" name="Ellipse 97"/>
          <p:cNvSpPr>
            <a:spLocks noChangeAspect="1"/>
          </p:cNvSpPr>
          <p:nvPr/>
        </p:nvSpPr>
        <p:spPr>
          <a:xfrm>
            <a:off x="5943979" y="112921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9" name="Ellipse 98"/>
          <p:cNvSpPr>
            <a:spLocks noChangeAspect="1"/>
          </p:cNvSpPr>
          <p:nvPr/>
        </p:nvSpPr>
        <p:spPr>
          <a:xfrm>
            <a:off x="4722442" y="142863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0" name="Ellipse 99"/>
          <p:cNvSpPr>
            <a:spLocks noChangeAspect="1"/>
          </p:cNvSpPr>
          <p:nvPr/>
        </p:nvSpPr>
        <p:spPr>
          <a:xfrm>
            <a:off x="4968529" y="142983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1" name="Ellipse 100"/>
          <p:cNvSpPr>
            <a:spLocks noChangeAspect="1"/>
          </p:cNvSpPr>
          <p:nvPr/>
        </p:nvSpPr>
        <p:spPr>
          <a:xfrm>
            <a:off x="4955499" y="240671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2" name="Ellipse 101"/>
          <p:cNvSpPr>
            <a:spLocks noChangeAspect="1"/>
          </p:cNvSpPr>
          <p:nvPr/>
        </p:nvSpPr>
        <p:spPr>
          <a:xfrm>
            <a:off x="4858569" y="122664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3" name="Ellipse 102"/>
          <p:cNvSpPr>
            <a:spLocks noChangeAspect="1"/>
          </p:cNvSpPr>
          <p:nvPr/>
        </p:nvSpPr>
        <p:spPr>
          <a:xfrm>
            <a:off x="6233159" y="183194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4" name="Ellipse 103"/>
          <p:cNvSpPr>
            <a:spLocks noChangeAspect="1"/>
          </p:cNvSpPr>
          <p:nvPr/>
        </p:nvSpPr>
        <p:spPr>
          <a:xfrm>
            <a:off x="6710077" y="240671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5" name="Ellipse 104"/>
          <p:cNvSpPr>
            <a:spLocks noChangeAspect="1"/>
          </p:cNvSpPr>
          <p:nvPr/>
        </p:nvSpPr>
        <p:spPr>
          <a:xfrm>
            <a:off x="5952316" y="173948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0" name="Ellipse 109"/>
          <p:cNvSpPr>
            <a:spLocks noChangeAspect="1"/>
          </p:cNvSpPr>
          <p:nvPr/>
        </p:nvSpPr>
        <p:spPr>
          <a:xfrm>
            <a:off x="5943979" y="220770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1" name="Ellipse 110"/>
          <p:cNvSpPr>
            <a:spLocks noChangeAspect="1"/>
          </p:cNvSpPr>
          <p:nvPr/>
        </p:nvSpPr>
        <p:spPr>
          <a:xfrm>
            <a:off x="6468903" y="451701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4" name="Ellipse 113"/>
          <p:cNvSpPr>
            <a:spLocks noChangeAspect="1"/>
          </p:cNvSpPr>
          <p:nvPr/>
        </p:nvSpPr>
        <p:spPr>
          <a:xfrm>
            <a:off x="7202337" y="483427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8" name="Ellipse 117"/>
          <p:cNvSpPr>
            <a:spLocks noChangeAspect="1"/>
          </p:cNvSpPr>
          <p:nvPr/>
        </p:nvSpPr>
        <p:spPr>
          <a:xfrm>
            <a:off x="5729760" y="250609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9" name="Ellipse 118"/>
          <p:cNvSpPr>
            <a:spLocks noChangeAspect="1"/>
          </p:cNvSpPr>
          <p:nvPr/>
        </p:nvSpPr>
        <p:spPr>
          <a:xfrm>
            <a:off x="6534291" y="245296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0" name="Ellipse 119"/>
          <p:cNvSpPr>
            <a:spLocks noChangeAspect="1"/>
          </p:cNvSpPr>
          <p:nvPr/>
        </p:nvSpPr>
        <p:spPr>
          <a:xfrm>
            <a:off x="7111834" y="458886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1" name="Ellipse 120"/>
          <p:cNvSpPr>
            <a:spLocks noChangeAspect="1"/>
          </p:cNvSpPr>
          <p:nvPr/>
        </p:nvSpPr>
        <p:spPr>
          <a:xfrm>
            <a:off x="7303568" y="529514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2" name="Ellipse 121"/>
          <p:cNvSpPr>
            <a:spLocks noChangeAspect="1"/>
          </p:cNvSpPr>
          <p:nvPr/>
        </p:nvSpPr>
        <p:spPr>
          <a:xfrm>
            <a:off x="7618279" y="362112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35" name="Ellipse 134"/>
          <p:cNvSpPr>
            <a:spLocks noChangeAspect="1"/>
          </p:cNvSpPr>
          <p:nvPr/>
        </p:nvSpPr>
        <p:spPr>
          <a:xfrm>
            <a:off x="7774569" y="107746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5" name="Ellipse 164"/>
          <p:cNvSpPr>
            <a:spLocks noChangeAspect="1"/>
          </p:cNvSpPr>
          <p:nvPr/>
        </p:nvSpPr>
        <p:spPr>
          <a:xfrm>
            <a:off x="2169502" y="328376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6" name="Ellipse 165"/>
          <p:cNvSpPr>
            <a:spLocks noChangeAspect="1"/>
          </p:cNvSpPr>
          <p:nvPr/>
        </p:nvSpPr>
        <p:spPr>
          <a:xfrm>
            <a:off x="2548489" y="332253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7" name="Ellipse 166"/>
          <p:cNvSpPr>
            <a:spLocks noChangeAspect="1"/>
          </p:cNvSpPr>
          <p:nvPr/>
        </p:nvSpPr>
        <p:spPr>
          <a:xfrm>
            <a:off x="3568297" y="286421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8" name="Ellipse 167"/>
          <p:cNvSpPr>
            <a:spLocks noChangeAspect="1"/>
          </p:cNvSpPr>
          <p:nvPr/>
        </p:nvSpPr>
        <p:spPr>
          <a:xfrm>
            <a:off x="2884799" y="360557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9" name="Ellipse 168"/>
          <p:cNvSpPr>
            <a:spLocks noChangeAspect="1"/>
          </p:cNvSpPr>
          <p:nvPr/>
        </p:nvSpPr>
        <p:spPr>
          <a:xfrm>
            <a:off x="4021066" y="176745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70" name="Ellipse 169"/>
          <p:cNvSpPr>
            <a:spLocks noChangeAspect="1"/>
          </p:cNvSpPr>
          <p:nvPr/>
        </p:nvSpPr>
        <p:spPr>
          <a:xfrm>
            <a:off x="2915509" y="398776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71" name="Ellipse 170"/>
          <p:cNvSpPr>
            <a:spLocks noChangeAspect="1"/>
          </p:cNvSpPr>
          <p:nvPr/>
        </p:nvSpPr>
        <p:spPr>
          <a:xfrm>
            <a:off x="3050647" y="362704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72" name="Ellipse 171"/>
          <p:cNvSpPr>
            <a:spLocks noChangeAspect="1"/>
          </p:cNvSpPr>
          <p:nvPr/>
        </p:nvSpPr>
        <p:spPr>
          <a:xfrm>
            <a:off x="3848562" y="315240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73" name="Ellipse 172"/>
          <p:cNvSpPr>
            <a:spLocks noChangeAspect="1"/>
          </p:cNvSpPr>
          <p:nvPr/>
        </p:nvSpPr>
        <p:spPr>
          <a:xfrm>
            <a:off x="2269635" y="479715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74" name="Ellipse 173"/>
          <p:cNvSpPr>
            <a:spLocks noChangeAspect="1"/>
          </p:cNvSpPr>
          <p:nvPr/>
        </p:nvSpPr>
        <p:spPr>
          <a:xfrm>
            <a:off x="3328546" y="446342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75" name="Ellipse 174"/>
          <p:cNvSpPr>
            <a:spLocks noChangeAspect="1"/>
          </p:cNvSpPr>
          <p:nvPr/>
        </p:nvSpPr>
        <p:spPr>
          <a:xfrm>
            <a:off x="3386276" y="387335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76" name="Ellipse 175"/>
          <p:cNvSpPr>
            <a:spLocks noChangeAspect="1"/>
          </p:cNvSpPr>
          <p:nvPr/>
        </p:nvSpPr>
        <p:spPr>
          <a:xfrm>
            <a:off x="2169502" y="369666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77" name="Ellipse 176"/>
          <p:cNvSpPr>
            <a:spLocks noChangeAspect="1"/>
          </p:cNvSpPr>
          <p:nvPr/>
        </p:nvSpPr>
        <p:spPr>
          <a:xfrm>
            <a:off x="1395777" y="336315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78" name="Ellipse 177"/>
          <p:cNvSpPr>
            <a:spLocks noChangeAspect="1"/>
          </p:cNvSpPr>
          <p:nvPr/>
        </p:nvSpPr>
        <p:spPr>
          <a:xfrm>
            <a:off x="3884655" y="457697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79" name="Ellipse 178"/>
          <p:cNvSpPr>
            <a:spLocks noChangeAspect="1"/>
          </p:cNvSpPr>
          <p:nvPr/>
        </p:nvSpPr>
        <p:spPr>
          <a:xfrm>
            <a:off x="1748456" y="303870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0" name="Ellipse 179"/>
          <p:cNvSpPr>
            <a:spLocks noChangeAspect="1"/>
          </p:cNvSpPr>
          <p:nvPr/>
        </p:nvSpPr>
        <p:spPr>
          <a:xfrm>
            <a:off x="2815788" y="332444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1" name="Ellipse 180"/>
          <p:cNvSpPr>
            <a:spLocks noChangeAspect="1"/>
          </p:cNvSpPr>
          <p:nvPr/>
        </p:nvSpPr>
        <p:spPr>
          <a:xfrm>
            <a:off x="1719541" y="515843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2" name="Ellipse 181"/>
          <p:cNvSpPr>
            <a:spLocks noChangeAspect="1"/>
          </p:cNvSpPr>
          <p:nvPr/>
        </p:nvSpPr>
        <p:spPr>
          <a:xfrm>
            <a:off x="3029060" y="266008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3" name="Ellipse 182"/>
          <p:cNvSpPr>
            <a:spLocks noChangeAspect="1"/>
          </p:cNvSpPr>
          <p:nvPr/>
        </p:nvSpPr>
        <p:spPr>
          <a:xfrm>
            <a:off x="3217010" y="351596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4" name="Ellipse 183"/>
          <p:cNvSpPr>
            <a:spLocks noChangeAspect="1"/>
          </p:cNvSpPr>
          <p:nvPr/>
        </p:nvSpPr>
        <p:spPr>
          <a:xfrm>
            <a:off x="2853255" y="381658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5" name="Ellipse 184"/>
          <p:cNvSpPr>
            <a:spLocks noChangeAspect="1"/>
          </p:cNvSpPr>
          <p:nvPr/>
        </p:nvSpPr>
        <p:spPr>
          <a:xfrm>
            <a:off x="3681847" y="368383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6" name="Ellipse 185"/>
          <p:cNvSpPr>
            <a:spLocks noChangeAspect="1"/>
          </p:cNvSpPr>
          <p:nvPr/>
        </p:nvSpPr>
        <p:spPr>
          <a:xfrm>
            <a:off x="2930080" y="288289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7" name="Ellipse 186"/>
          <p:cNvSpPr>
            <a:spLocks noChangeAspect="1"/>
          </p:cNvSpPr>
          <p:nvPr/>
        </p:nvSpPr>
        <p:spPr>
          <a:xfrm>
            <a:off x="2911417" y="309543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8" name="Ellipse 187"/>
          <p:cNvSpPr>
            <a:spLocks noChangeAspect="1"/>
          </p:cNvSpPr>
          <p:nvPr/>
        </p:nvSpPr>
        <p:spPr>
          <a:xfrm>
            <a:off x="706220" y="515843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9" name="Ellipse 188"/>
          <p:cNvSpPr>
            <a:spLocks noChangeAspect="1"/>
          </p:cNvSpPr>
          <p:nvPr/>
        </p:nvSpPr>
        <p:spPr>
          <a:xfrm>
            <a:off x="3696521" y="471411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90" name="Ellipse 189"/>
          <p:cNvSpPr>
            <a:spLocks noChangeAspect="1"/>
          </p:cNvSpPr>
          <p:nvPr/>
        </p:nvSpPr>
        <p:spPr>
          <a:xfrm>
            <a:off x="3050647" y="552350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91" name="Ellipse 190"/>
          <p:cNvSpPr>
            <a:spLocks noChangeAspect="1"/>
          </p:cNvSpPr>
          <p:nvPr/>
        </p:nvSpPr>
        <p:spPr>
          <a:xfrm>
            <a:off x="2672621" y="374371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92" name="Ellipse 191"/>
          <p:cNvSpPr>
            <a:spLocks noChangeAspect="1"/>
          </p:cNvSpPr>
          <p:nvPr/>
        </p:nvSpPr>
        <p:spPr>
          <a:xfrm>
            <a:off x="2559071" y="505022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93" name="Ellipse 192"/>
          <p:cNvSpPr>
            <a:spLocks noChangeAspect="1"/>
          </p:cNvSpPr>
          <p:nvPr/>
        </p:nvSpPr>
        <p:spPr>
          <a:xfrm>
            <a:off x="4665667" y="530332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94" name="Ellipse 193"/>
          <p:cNvSpPr>
            <a:spLocks noChangeAspect="1"/>
          </p:cNvSpPr>
          <p:nvPr/>
        </p:nvSpPr>
        <p:spPr>
          <a:xfrm>
            <a:off x="3261722" y="412888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95" name="Ellipse 194"/>
          <p:cNvSpPr>
            <a:spLocks noChangeAspect="1"/>
          </p:cNvSpPr>
          <p:nvPr/>
        </p:nvSpPr>
        <p:spPr>
          <a:xfrm>
            <a:off x="364070" y="450393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96" name="Ellipse 195"/>
          <p:cNvSpPr>
            <a:spLocks noChangeAspect="1"/>
          </p:cNvSpPr>
          <p:nvPr/>
        </p:nvSpPr>
        <p:spPr>
          <a:xfrm>
            <a:off x="1988792" y="568235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97" name="Ellipse 196"/>
          <p:cNvSpPr>
            <a:spLocks noChangeAspect="1"/>
          </p:cNvSpPr>
          <p:nvPr/>
        </p:nvSpPr>
        <p:spPr>
          <a:xfrm>
            <a:off x="3029615" y="346795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98" name="Ellipse 197"/>
          <p:cNvSpPr>
            <a:spLocks noChangeAspect="1"/>
          </p:cNvSpPr>
          <p:nvPr/>
        </p:nvSpPr>
        <p:spPr>
          <a:xfrm>
            <a:off x="3156161" y="373836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99" name="Ellipse 198"/>
          <p:cNvSpPr>
            <a:spLocks noChangeAspect="1"/>
          </p:cNvSpPr>
          <p:nvPr/>
        </p:nvSpPr>
        <p:spPr>
          <a:xfrm>
            <a:off x="1438698" y="604363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00" name="Ellipse 199"/>
          <p:cNvSpPr>
            <a:spLocks noChangeAspect="1"/>
          </p:cNvSpPr>
          <p:nvPr/>
        </p:nvSpPr>
        <p:spPr>
          <a:xfrm>
            <a:off x="1859045" y="291656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01" name="Ellipse 200"/>
          <p:cNvSpPr>
            <a:spLocks noChangeAspect="1"/>
          </p:cNvSpPr>
          <p:nvPr/>
        </p:nvSpPr>
        <p:spPr>
          <a:xfrm>
            <a:off x="1264667" y="322698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02" name="Ellipse 201"/>
          <p:cNvSpPr>
            <a:spLocks noChangeAspect="1"/>
          </p:cNvSpPr>
          <p:nvPr/>
        </p:nvSpPr>
        <p:spPr>
          <a:xfrm>
            <a:off x="2927629" y="332676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03" name="Ellipse 202"/>
          <p:cNvSpPr>
            <a:spLocks noChangeAspect="1"/>
          </p:cNvSpPr>
          <p:nvPr/>
        </p:nvSpPr>
        <p:spPr>
          <a:xfrm>
            <a:off x="2329695" y="401533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04" name="Ellipse 203"/>
          <p:cNvSpPr>
            <a:spLocks noChangeAspect="1"/>
          </p:cNvSpPr>
          <p:nvPr/>
        </p:nvSpPr>
        <p:spPr>
          <a:xfrm>
            <a:off x="2386504" y="277515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05" name="Ellipse 204"/>
          <p:cNvSpPr>
            <a:spLocks noChangeAspect="1"/>
          </p:cNvSpPr>
          <p:nvPr/>
        </p:nvSpPr>
        <p:spPr>
          <a:xfrm>
            <a:off x="1578202" y="380176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06" name="Ellipse 205"/>
          <p:cNvSpPr>
            <a:spLocks noChangeAspect="1"/>
          </p:cNvSpPr>
          <p:nvPr/>
        </p:nvSpPr>
        <p:spPr>
          <a:xfrm>
            <a:off x="2802575" y="108684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07" name="Ellipse 206"/>
          <p:cNvSpPr>
            <a:spLocks noChangeAspect="1"/>
          </p:cNvSpPr>
          <p:nvPr/>
        </p:nvSpPr>
        <p:spPr>
          <a:xfrm>
            <a:off x="2013335" y="270273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08" name="Ellipse 207"/>
          <p:cNvSpPr>
            <a:spLocks noChangeAspect="1"/>
          </p:cNvSpPr>
          <p:nvPr/>
        </p:nvSpPr>
        <p:spPr>
          <a:xfrm>
            <a:off x="3271771" y="296134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09" name="Ellipse 208"/>
          <p:cNvSpPr>
            <a:spLocks noChangeAspect="1"/>
          </p:cNvSpPr>
          <p:nvPr/>
        </p:nvSpPr>
        <p:spPr>
          <a:xfrm>
            <a:off x="1040599" y="188100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10" name="Ellipse 209"/>
          <p:cNvSpPr>
            <a:spLocks noChangeAspect="1"/>
          </p:cNvSpPr>
          <p:nvPr/>
        </p:nvSpPr>
        <p:spPr>
          <a:xfrm>
            <a:off x="3481986" y="324960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11" name="Ellipse 210"/>
          <p:cNvSpPr>
            <a:spLocks noChangeAspect="1"/>
          </p:cNvSpPr>
          <p:nvPr/>
        </p:nvSpPr>
        <p:spPr>
          <a:xfrm>
            <a:off x="505618" y="116828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12" name="Ellipse 211"/>
          <p:cNvSpPr>
            <a:spLocks noChangeAspect="1"/>
          </p:cNvSpPr>
          <p:nvPr/>
        </p:nvSpPr>
        <p:spPr>
          <a:xfrm>
            <a:off x="3292825" y="262450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13" name="Ellipse 212"/>
          <p:cNvSpPr>
            <a:spLocks noChangeAspect="1"/>
          </p:cNvSpPr>
          <p:nvPr/>
        </p:nvSpPr>
        <p:spPr>
          <a:xfrm>
            <a:off x="2527459" y="182423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14" name="Ellipse 213"/>
          <p:cNvSpPr>
            <a:spLocks noChangeAspect="1"/>
          </p:cNvSpPr>
          <p:nvPr/>
        </p:nvSpPr>
        <p:spPr>
          <a:xfrm>
            <a:off x="3280822" y="336315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15" name="Ellipse 214"/>
          <p:cNvSpPr>
            <a:spLocks noChangeAspect="1"/>
          </p:cNvSpPr>
          <p:nvPr/>
        </p:nvSpPr>
        <p:spPr>
          <a:xfrm>
            <a:off x="2319746" y="303817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16" name="Ellipse 215"/>
          <p:cNvSpPr>
            <a:spLocks noChangeAspect="1"/>
          </p:cNvSpPr>
          <p:nvPr/>
        </p:nvSpPr>
        <p:spPr>
          <a:xfrm>
            <a:off x="2603647" y="273688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17" name="Ellipse 216"/>
          <p:cNvSpPr>
            <a:spLocks noChangeAspect="1"/>
          </p:cNvSpPr>
          <p:nvPr/>
        </p:nvSpPr>
        <p:spPr>
          <a:xfrm>
            <a:off x="2641009" y="360929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18" name="Ellipse 217"/>
          <p:cNvSpPr>
            <a:spLocks noChangeAspect="1"/>
          </p:cNvSpPr>
          <p:nvPr/>
        </p:nvSpPr>
        <p:spPr>
          <a:xfrm>
            <a:off x="392070" y="201668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19" name="Ellipse 218"/>
          <p:cNvSpPr>
            <a:spLocks noChangeAspect="1"/>
          </p:cNvSpPr>
          <p:nvPr/>
        </p:nvSpPr>
        <p:spPr>
          <a:xfrm>
            <a:off x="3994401" y="364009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20" name="Ellipse 219"/>
          <p:cNvSpPr>
            <a:spLocks noChangeAspect="1"/>
          </p:cNvSpPr>
          <p:nvPr/>
        </p:nvSpPr>
        <p:spPr>
          <a:xfrm>
            <a:off x="3012086" y="436200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21" name="Ellipse 220"/>
          <p:cNvSpPr>
            <a:spLocks noChangeAspect="1"/>
          </p:cNvSpPr>
          <p:nvPr/>
        </p:nvSpPr>
        <p:spPr>
          <a:xfrm>
            <a:off x="2756426" y="567758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22" name="Ellipse 221"/>
          <p:cNvSpPr>
            <a:spLocks noChangeAspect="1"/>
          </p:cNvSpPr>
          <p:nvPr/>
        </p:nvSpPr>
        <p:spPr>
          <a:xfrm>
            <a:off x="3920603" y="438336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23" name="Ellipse 222"/>
          <p:cNvSpPr>
            <a:spLocks noChangeAspect="1"/>
          </p:cNvSpPr>
          <p:nvPr/>
        </p:nvSpPr>
        <p:spPr>
          <a:xfrm>
            <a:off x="4633726" y="493827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24" name="Ellipse 223"/>
          <p:cNvSpPr>
            <a:spLocks noChangeAspect="1"/>
          </p:cNvSpPr>
          <p:nvPr/>
        </p:nvSpPr>
        <p:spPr>
          <a:xfrm>
            <a:off x="2218024" y="415436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25" name="Ellipse 224"/>
          <p:cNvSpPr>
            <a:spLocks noChangeAspect="1"/>
          </p:cNvSpPr>
          <p:nvPr/>
        </p:nvSpPr>
        <p:spPr>
          <a:xfrm>
            <a:off x="4291576" y="428377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26" name="Ellipse 225"/>
          <p:cNvSpPr>
            <a:spLocks noChangeAspect="1"/>
          </p:cNvSpPr>
          <p:nvPr/>
        </p:nvSpPr>
        <p:spPr>
          <a:xfrm>
            <a:off x="4665667" y="336315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27" name="Ellipse 226"/>
          <p:cNvSpPr>
            <a:spLocks noChangeAspect="1"/>
          </p:cNvSpPr>
          <p:nvPr/>
        </p:nvSpPr>
        <p:spPr>
          <a:xfrm>
            <a:off x="4234138" y="495813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28" name="Ellipse 227"/>
          <p:cNvSpPr>
            <a:spLocks noChangeAspect="1"/>
          </p:cNvSpPr>
          <p:nvPr/>
        </p:nvSpPr>
        <p:spPr>
          <a:xfrm>
            <a:off x="3318497" y="469744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29" name="Ellipse 228"/>
          <p:cNvSpPr>
            <a:spLocks noChangeAspect="1"/>
          </p:cNvSpPr>
          <p:nvPr/>
        </p:nvSpPr>
        <p:spPr>
          <a:xfrm>
            <a:off x="3526210" y="391864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30" name="Ellipse 229"/>
          <p:cNvSpPr>
            <a:spLocks noChangeAspect="1"/>
          </p:cNvSpPr>
          <p:nvPr/>
        </p:nvSpPr>
        <p:spPr>
          <a:xfrm>
            <a:off x="3639760" y="526856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31" name="Ellipse 230"/>
          <p:cNvSpPr>
            <a:spLocks noChangeAspect="1"/>
          </p:cNvSpPr>
          <p:nvPr/>
        </p:nvSpPr>
        <p:spPr>
          <a:xfrm>
            <a:off x="2698854" y="469234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32" name="Ellipse 231"/>
          <p:cNvSpPr>
            <a:spLocks noChangeAspect="1"/>
          </p:cNvSpPr>
          <p:nvPr/>
        </p:nvSpPr>
        <p:spPr>
          <a:xfrm>
            <a:off x="2104476" y="500277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grpSp>
        <p:nvGrpSpPr>
          <p:cNvPr id="233" name="Gruppieren 232"/>
          <p:cNvGrpSpPr/>
          <p:nvPr/>
        </p:nvGrpSpPr>
        <p:grpSpPr>
          <a:xfrm>
            <a:off x="1501863" y="2230103"/>
            <a:ext cx="2867746" cy="2867746"/>
            <a:chOff x="2627784" y="1844824"/>
            <a:chExt cx="3744416" cy="3744416"/>
          </a:xfrm>
        </p:grpSpPr>
        <p:sp>
          <p:nvSpPr>
            <p:cNvPr id="235" name="Ellipse 234"/>
            <p:cNvSpPr/>
            <p:nvPr/>
          </p:nvSpPr>
          <p:spPr>
            <a:xfrm>
              <a:off x="3923928" y="3140968"/>
              <a:ext cx="1152128" cy="1152128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  <p:sp>
          <p:nvSpPr>
            <p:cNvPr id="236" name="Ellipse 235"/>
            <p:cNvSpPr/>
            <p:nvPr/>
          </p:nvSpPr>
          <p:spPr>
            <a:xfrm>
              <a:off x="3275856" y="2492896"/>
              <a:ext cx="2448272" cy="2448272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  <p:sp>
          <p:nvSpPr>
            <p:cNvPr id="237" name="Ellipse 236"/>
            <p:cNvSpPr/>
            <p:nvPr/>
          </p:nvSpPr>
          <p:spPr>
            <a:xfrm>
              <a:off x="2627784" y="1844824"/>
              <a:ext cx="3744416" cy="3744416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</p:grpSp>
      <p:grpSp>
        <p:nvGrpSpPr>
          <p:cNvPr id="238" name="Gruppieren 237"/>
          <p:cNvGrpSpPr/>
          <p:nvPr/>
        </p:nvGrpSpPr>
        <p:grpSpPr>
          <a:xfrm>
            <a:off x="337272" y="1100359"/>
            <a:ext cx="2522078" cy="2472382"/>
            <a:chOff x="7631794" y="1120952"/>
            <a:chExt cx="2522078" cy="2472382"/>
          </a:xfrm>
        </p:grpSpPr>
        <p:cxnSp>
          <p:nvCxnSpPr>
            <p:cNvPr id="240" name="Gerade Verbindung mit Pfeil 239"/>
            <p:cNvCxnSpPr/>
            <p:nvPr/>
          </p:nvCxnSpPr>
          <p:spPr>
            <a:xfrm>
              <a:off x="8846770" y="2540858"/>
              <a:ext cx="1307102" cy="105247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239" name="Gruppieren 238"/>
            <p:cNvGrpSpPr/>
            <p:nvPr/>
          </p:nvGrpSpPr>
          <p:grpSpPr>
            <a:xfrm>
              <a:off x="7631794" y="1120952"/>
              <a:ext cx="1303538" cy="1520109"/>
              <a:chOff x="763667" y="1433186"/>
              <a:chExt cx="1303538" cy="1491757"/>
            </a:xfrm>
          </p:grpSpPr>
          <p:sp>
            <p:nvSpPr>
              <p:cNvPr id="241" name="Abgerundetes Rechteck 240"/>
              <p:cNvSpPr/>
              <p:nvPr/>
            </p:nvSpPr>
            <p:spPr>
              <a:xfrm>
                <a:off x="763667" y="1433186"/>
                <a:ext cx="1303538" cy="1491757"/>
              </a:xfrm>
              <a:prstGeom prst="round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42" name="Picture 2" descr="C:\Users\infocrat\Desktop\CEOday2012\painDrawing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8933" y="1488513"/>
                <a:ext cx="993006" cy="13811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44" name="Ellipse 243"/>
          <p:cNvSpPr>
            <a:spLocks noChangeAspect="1"/>
          </p:cNvSpPr>
          <p:nvPr/>
        </p:nvSpPr>
        <p:spPr>
          <a:xfrm>
            <a:off x="5979415" y="260041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45" name="Ellipse 244"/>
          <p:cNvSpPr>
            <a:spLocks noChangeAspect="1"/>
          </p:cNvSpPr>
          <p:nvPr/>
        </p:nvSpPr>
        <p:spPr>
          <a:xfrm>
            <a:off x="6215966" y="240859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46" name="Ellipse 245"/>
          <p:cNvSpPr>
            <a:spLocks noChangeAspect="1"/>
          </p:cNvSpPr>
          <p:nvPr/>
        </p:nvSpPr>
        <p:spPr>
          <a:xfrm>
            <a:off x="6040180" y="245484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47" name="Ellipse 246"/>
          <p:cNvSpPr>
            <a:spLocks noChangeAspect="1"/>
          </p:cNvSpPr>
          <p:nvPr/>
        </p:nvSpPr>
        <p:spPr>
          <a:xfrm>
            <a:off x="7225489" y="252023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48" name="Ellipse 247"/>
          <p:cNvSpPr>
            <a:spLocks noChangeAspect="1"/>
          </p:cNvSpPr>
          <p:nvPr/>
        </p:nvSpPr>
        <p:spPr>
          <a:xfrm>
            <a:off x="7895602" y="274733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49" name="Ellipse 248"/>
          <p:cNvSpPr>
            <a:spLocks noChangeAspect="1"/>
          </p:cNvSpPr>
          <p:nvPr/>
        </p:nvSpPr>
        <p:spPr>
          <a:xfrm>
            <a:off x="8420318" y="263378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50" name="Ellipse 249"/>
          <p:cNvSpPr>
            <a:spLocks noChangeAspect="1"/>
          </p:cNvSpPr>
          <p:nvPr/>
        </p:nvSpPr>
        <p:spPr>
          <a:xfrm>
            <a:off x="7456565" y="293967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51" name="Ellipse 250"/>
          <p:cNvSpPr>
            <a:spLocks noChangeAspect="1"/>
          </p:cNvSpPr>
          <p:nvPr/>
        </p:nvSpPr>
        <p:spPr>
          <a:xfrm>
            <a:off x="8012638" y="233818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52" name="Ellipse 251"/>
          <p:cNvSpPr>
            <a:spLocks noChangeAspect="1"/>
          </p:cNvSpPr>
          <p:nvPr/>
        </p:nvSpPr>
        <p:spPr>
          <a:xfrm>
            <a:off x="5072191" y="162217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53" name="Ellipse 252"/>
          <p:cNvSpPr>
            <a:spLocks noChangeAspect="1"/>
          </p:cNvSpPr>
          <p:nvPr/>
        </p:nvSpPr>
        <p:spPr>
          <a:xfrm>
            <a:off x="5742304" y="184927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54" name="Ellipse 253"/>
          <p:cNvSpPr>
            <a:spLocks noChangeAspect="1"/>
          </p:cNvSpPr>
          <p:nvPr/>
        </p:nvSpPr>
        <p:spPr>
          <a:xfrm>
            <a:off x="6267020" y="173572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55" name="Ellipse 254"/>
          <p:cNvSpPr>
            <a:spLocks noChangeAspect="1"/>
          </p:cNvSpPr>
          <p:nvPr/>
        </p:nvSpPr>
        <p:spPr>
          <a:xfrm>
            <a:off x="5303267" y="204161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56" name="Ellipse 255"/>
          <p:cNvSpPr>
            <a:spLocks noChangeAspect="1"/>
          </p:cNvSpPr>
          <p:nvPr/>
        </p:nvSpPr>
        <p:spPr>
          <a:xfrm>
            <a:off x="5859340" y="144012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57" name="Ellipse 256"/>
          <p:cNvSpPr>
            <a:spLocks noChangeAspect="1"/>
          </p:cNvSpPr>
          <p:nvPr/>
        </p:nvSpPr>
        <p:spPr>
          <a:xfrm>
            <a:off x="4285042" y="138478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58" name="Ellipse 257"/>
          <p:cNvSpPr>
            <a:spLocks noChangeAspect="1"/>
          </p:cNvSpPr>
          <p:nvPr/>
        </p:nvSpPr>
        <p:spPr>
          <a:xfrm>
            <a:off x="4955155" y="161188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59" name="Ellipse 258"/>
          <p:cNvSpPr>
            <a:spLocks noChangeAspect="1"/>
          </p:cNvSpPr>
          <p:nvPr/>
        </p:nvSpPr>
        <p:spPr>
          <a:xfrm>
            <a:off x="5179742" y="135489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60" name="Ellipse 259"/>
          <p:cNvSpPr>
            <a:spLocks noChangeAspect="1"/>
          </p:cNvSpPr>
          <p:nvPr/>
        </p:nvSpPr>
        <p:spPr>
          <a:xfrm>
            <a:off x="4516118" y="180422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61" name="Ellipse 260"/>
          <p:cNvSpPr>
            <a:spLocks noChangeAspect="1"/>
          </p:cNvSpPr>
          <p:nvPr/>
        </p:nvSpPr>
        <p:spPr>
          <a:xfrm>
            <a:off x="5072191" y="120273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pic>
        <p:nvPicPr>
          <p:cNvPr id="234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3" name="Textfeld 242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After Clustering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  <p:sp>
        <p:nvSpPr>
          <p:cNvPr id="270" name="Ellipse 269"/>
          <p:cNvSpPr/>
          <p:nvPr/>
        </p:nvSpPr>
        <p:spPr>
          <a:xfrm>
            <a:off x="4665667" y="994809"/>
            <a:ext cx="882383" cy="882383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grpSp>
        <p:nvGrpSpPr>
          <p:cNvPr id="271" name="Gruppieren 270"/>
          <p:cNvGrpSpPr/>
          <p:nvPr/>
        </p:nvGrpSpPr>
        <p:grpSpPr>
          <a:xfrm>
            <a:off x="5671160" y="3301267"/>
            <a:ext cx="2867746" cy="2867746"/>
            <a:chOff x="2627784" y="1844824"/>
            <a:chExt cx="3744416" cy="3744416"/>
          </a:xfrm>
        </p:grpSpPr>
        <p:sp>
          <p:nvSpPr>
            <p:cNvPr id="272" name="Ellipse 271"/>
            <p:cNvSpPr/>
            <p:nvPr/>
          </p:nvSpPr>
          <p:spPr>
            <a:xfrm>
              <a:off x="3923928" y="3140968"/>
              <a:ext cx="1152128" cy="1152128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  <p:sp>
          <p:nvSpPr>
            <p:cNvPr id="273" name="Ellipse 272"/>
            <p:cNvSpPr/>
            <p:nvPr/>
          </p:nvSpPr>
          <p:spPr>
            <a:xfrm>
              <a:off x="3275856" y="2492896"/>
              <a:ext cx="2448272" cy="2448272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  <p:sp>
          <p:nvSpPr>
            <p:cNvPr id="274" name="Ellipse 273"/>
            <p:cNvSpPr/>
            <p:nvPr/>
          </p:nvSpPr>
          <p:spPr>
            <a:xfrm>
              <a:off x="2627784" y="1844824"/>
              <a:ext cx="3744416" cy="3744416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</p:grpSp>
      <p:grpSp>
        <p:nvGrpSpPr>
          <p:cNvPr id="275" name="Gruppieren 274"/>
          <p:cNvGrpSpPr/>
          <p:nvPr/>
        </p:nvGrpSpPr>
        <p:grpSpPr>
          <a:xfrm>
            <a:off x="5246796" y="934453"/>
            <a:ext cx="1875065" cy="1875065"/>
            <a:chOff x="3275856" y="2492896"/>
            <a:chExt cx="2448272" cy="2448272"/>
          </a:xfrm>
        </p:grpSpPr>
        <p:sp>
          <p:nvSpPr>
            <p:cNvPr id="276" name="Ellipse 275"/>
            <p:cNvSpPr/>
            <p:nvPr/>
          </p:nvSpPr>
          <p:spPr>
            <a:xfrm>
              <a:off x="3923928" y="3140968"/>
              <a:ext cx="1152128" cy="1152128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  <p:sp>
          <p:nvSpPr>
            <p:cNvPr id="277" name="Ellipse 276"/>
            <p:cNvSpPr/>
            <p:nvPr/>
          </p:nvSpPr>
          <p:spPr>
            <a:xfrm>
              <a:off x="3275856" y="2492896"/>
              <a:ext cx="2448272" cy="2448272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187174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hteck 37"/>
          <p:cNvSpPr/>
          <p:nvPr/>
        </p:nvSpPr>
        <p:spPr>
          <a:xfrm>
            <a:off x="-13920" y="6525344"/>
            <a:ext cx="9157919" cy="342016"/>
          </a:xfrm>
          <a:prstGeom prst="rect">
            <a:avLst/>
          </a:prstGeom>
          <a:solidFill>
            <a:srgbClr val="1A6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endParaRPr lang="en-US" sz="3200"/>
          </a:p>
        </p:txBody>
      </p:sp>
      <p:sp>
        <p:nvSpPr>
          <p:cNvPr id="332" name="Foliennummernplatzhalter 64"/>
          <p:cNvSpPr>
            <a:spLocks noGrp="1"/>
          </p:cNvSpPr>
          <p:nvPr>
            <p:ph type="sldNum" sz="quarter" idx="4294967295"/>
          </p:nvPr>
        </p:nvSpPr>
        <p:spPr>
          <a:xfrm>
            <a:off x="6974904" y="6520259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6C6AE60A-B69C-4790-82F7-3882EDF23186}" type="slidenum">
              <a:rPr lang="de-DE">
                <a:solidFill>
                  <a:schemeClr val="bg1"/>
                </a:solidFill>
              </a:rPr>
              <a:pPr/>
              <a:t>11</a:t>
            </a:fld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5" name="Ellipse 14"/>
          <p:cNvSpPr>
            <a:spLocks noChangeAspect="1"/>
          </p:cNvSpPr>
          <p:nvPr/>
        </p:nvSpPr>
        <p:spPr>
          <a:xfrm>
            <a:off x="1161716" y="323820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" name="Ellipse 15"/>
          <p:cNvSpPr>
            <a:spLocks noChangeAspect="1"/>
          </p:cNvSpPr>
          <p:nvPr/>
        </p:nvSpPr>
        <p:spPr>
          <a:xfrm>
            <a:off x="1495538" y="330885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7" name="Ellipse 16"/>
          <p:cNvSpPr>
            <a:spLocks noChangeAspect="1"/>
          </p:cNvSpPr>
          <p:nvPr/>
        </p:nvSpPr>
        <p:spPr>
          <a:xfrm>
            <a:off x="2560511" y="281865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" name="Ellipse 17"/>
          <p:cNvSpPr>
            <a:spLocks noChangeAspect="1"/>
          </p:cNvSpPr>
          <p:nvPr/>
        </p:nvSpPr>
        <p:spPr>
          <a:xfrm>
            <a:off x="1877013" y="356001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9" name="Ellipse 18"/>
          <p:cNvSpPr>
            <a:spLocks noChangeAspect="1"/>
          </p:cNvSpPr>
          <p:nvPr/>
        </p:nvSpPr>
        <p:spPr>
          <a:xfrm>
            <a:off x="1907723" y="394221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0" name="Ellipse 19"/>
          <p:cNvSpPr>
            <a:spLocks noChangeAspect="1"/>
          </p:cNvSpPr>
          <p:nvPr/>
        </p:nvSpPr>
        <p:spPr>
          <a:xfrm>
            <a:off x="2042861" y="358148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1" name="Ellipse 20"/>
          <p:cNvSpPr>
            <a:spLocks noChangeAspect="1"/>
          </p:cNvSpPr>
          <p:nvPr/>
        </p:nvSpPr>
        <p:spPr>
          <a:xfrm>
            <a:off x="2840776" y="310684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2" name="Ellipse 21"/>
          <p:cNvSpPr>
            <a:spLocks noChangeAspect="1"/>
          </p:cNvSpPr>
          <p:nvPr/>
        </p:nvSpPr>
        <p:spPr>
          <a:xfrm>
            <a:off x="1261849" y="475159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3" name="Ellipse 22"/>
          <p:cNvSpPr>
            <a:spLocks noChangeAspect="1"/>
          </p:cNvSpPr>
          <p:nvPr/>
        </p:nvSpPr>
        <p:spPr>
          <a:xfrm>
            <a:off x="2320760" y="441786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2378490" y="382780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1161716" y="365110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6" name="Ellipse 25"/>
          <p:cNvSpPr>
            <a:spLocks noChangeAspect="1"/>
          </p:cNvSpPr>
          <p:nvPr/>
        </p:nvSpPr>
        <p:spPr>
          <a:xfrm>
            <a:off x="387991" y="331760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1689494" y="388543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740670" y="299315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1482311" y="347041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0" name="Ellipse 29"/>
          <p:cNvSpPr>
            <a:spLocks noChangeAspect="1"/>
          </p:cNvSpPr>
          <p:nvPr/>
        </p:nvSpPr>
        <p:spPr>
          <a:xfrm>
            <a:off x="2021274" y="261452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1" name="Ellipse 30"/>
          <p:cNvSpPr>
            <a:spLocks noChangeAspect="1"/>
          </p:cNvSpPr>
          <p:nvPr/>
        </p:nvSpPr>
        <p:spPr>
          <a:xfrm>
            <a:off x="2209224" y="347041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2" name="Ellipse 31"/>
          <p:cNvSpPr>
            <a:spLocks noChangeAspect="1"/>
          </p:cNvSpPr>
          <p:nvPr/>
        </p:nvSpPr>
        <p:spPr>
          <a:xfrm>
            <a:off x="1845469" y="377102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2674061" y="363828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4" name="Ellipse 33"/>
          <p:cNvSpPr>
            <a:spLocks noChangeAspect="1"/>
          </p:cNvSpPr>
          <p:nvPr/>
        </p:nvSpPr>
        <p:spPr>
          <a:xfrm>
            <a:off x="1922294" y="283733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5" name="Ellipse 34"/>
          <p:cNvSpPr>
            <a:spLocks noChangeAspect="1"/>
          </p:cNvSpPr>
          <p:nvPr/>
        </p:nvSpPr>
        <p:spPr>
          <a:xfrm>
            <a:off x="1859382" y="336846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563798" y="419109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1664835" y="369815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2253936" y="408332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2021829" y="342240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2148375" y="369280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1361685" y="370025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1664835" y="334273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6" name="Ellipse 45"/>
          <p:cNvSpPr>
            <a:spLocks noChangeAspect="1"/>
          </p:cNvSpPr>
          <p:nvPr/>
        </p:nvSpPr>
        <p:spPr>
          <a:xfrm>
            <a:off x="1321909" y="396977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8" name="Ellipse 47"/>
          <p:cNvSpPr>
            <a:spLocks noChangeAspect="1"/>
          </p:cNvSpPr>
          <p:nvPr/>
        </p:nvSpPr>
        <p:spPr>
          <a:xfrm>
            <a:off x="1730826" y="348201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9" name="Ellipse 48"/>
          <p:cNvSpPr>
            <a:spLocks noChangeAspect="1"/>
          </p:cNvSpPr>
          <p:nvPr/>
        </p:nvSpPr>
        <p:spPr>
          <a:xfrm>
            <a:off x="570416" y="375620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0" name="Ellipse 49"/>
          <p:cNvSpPr>
            <a:spLocks noChangeAspect="1"/>
          </p:cNvSpPr>
          <p:nvPr/>
        </p:nvSpPr>
        <p:spPr>
          <a:xfrm>
            <a:off x="1005549" y="265718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1" name="Ellipse 50"/>
          <p:cNvSpPr>
            <a:spLocks noChangeAspect="1"/>
          </p:cNvSpPr>
          <p:nvPr/>
        </p:nvSpPr>
        <p:spPr>
          <a:xfrm>
            <a:off x="2263985" y="291578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2" name="Ellipse 51"/>
          <p:cNvSpPr>
            <a:spLocks noChangeAspect="1"/>
          </p:cNvSpPr>
          <p:nvPr/>
        </p:nvSpPr>
        <p:spPr>
          <a:xfrm>
            <a:off x="1898073" y="320405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3" name="Ellipse 52"/>
          <p:cNvSpPr>
            <a:spLocks noChangeAspect="1"/>
          </p:cNvSpPr>
          <p:nvPr/>
        </p:nvSpPr>
        <p:spPr>
          <a:xfrm>
            <a:off x="2285039" y="257895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4" name="Ellipse 53"/>
          <p:cNvSpPr>
            <a:spLocks noChangeAspect="1"/>
          </p:cNvSpPr>
          <p:nvPr/>
        </p:nvSpPr>
        <p:spPr>
          <a:xfrm>
            <a:off x="2273036" y="331760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5" name="Ellipse 54"/>
          <p:cNvSpPr>
            <a:spLocks noChangeAspect="1"/>
          </p:cNvSpPr>
          <p:nvPr/>
        </p:nvSpPr>
        <p:spPr>
          <a:xfrm>
            <a:off x="1311960" y="299262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6" name="Ellipse 55"/>
          <p:cNvSpPr>
            <a:spLocks noChangeAspect="1"/>
          </p:cNvSpPr>
          <p:nvPr/>
        </p:nvSpPr>
        <p:spPr>
          <a:xfrm>
            <a:off x="1595861" y="269132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7" name="Ellipse 56"/>
          <p:cNvSpPr>
            <a:spLocks noChangeAspect="1"/>
          </p:cNvSpPr>
          <p:nvPr/>
        </p:nvSpPr>
        <p:spPr>
          <a:xfrm>
            <a:off x="1633223" y="356374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8" name="Ellipse 57"/>
          <p:cNvSpPr>
            <a:spLocks noChangeAspect="1"/>
          </p:cNvSpPr>
          <p:nvPr/>
        </p:nvSpPr>
        <p:spPr>
          <a:xfrm>
            <a:off x="2986615" y="359453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9" name="Ellipse 58"/>
          <p:cNvSpPr>
            <a:spLocks noChangeAspect="1"/>
          </p:cNvSpPr>
          <p:nvPr/>
        </p:nvSpPr>
        <p:spPr>
          <a:xfrm>
            <a:off x="2004300" y="431644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60" name="Ellipse 59"/>
          <p:cNvSpPr>
            <a:spLocks noChangeAspect="1"/>
          </p:cNvSpPr>
          <p:nvPr/>
        </p:nvSpPr>
        <p:spPr>
          <a:xfrm>
            <a:off x="1005549" y="339951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61" name="Ellipse 60"/>
          <p:cNvSpPr>
            <a:spLocks noChangeAspect="1"/>
          </p:cNvSpPr>
          <p:nvPr/>
        </p:nvSpPr>
        <p:spPr>
          <a:xfrm>
            <a:off x="1210238" y="410881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62" name="Ellipse 61"/>
          <p:cNvSpPr>
            <a:spLocks noChangeAspect="1"/>
          </p:cNvSpPr>
          <p:nvPr/>
        </p:nvSpPr>
        <p:spPr>
          <a:xfrm>
            <a:off x="2310711" y="465188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63" name="Ellipse 62"/>
          <p:cNvSpPr>
            <a:spLocks noChangeAspect="1"/>
          </p:cNvSpPr>
          <p:nvPr/>
        </p:nvSpPr>
        <p:spPr>
          <a:xfrm>
            <a:off x="2518424" y="387308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64" name="Ellipse 63"/>
          <p:cNvSpPr>
            <a:spLocks noChangeAspect="1"/>
          </p:cNvSpPr>
          <p:nvPr/>
        </p:nvSpPr>
        <p:spPr>
          <a:xfrm>
            <a:off x="1691068" y="464679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grpSp>
        <p:nvGrpSpPr>
          <p:cNvPr id="66" name="Gruppieren 65"/>
          <p:cNvGrpSpPr/>
          <p:nvPr/>
        </p:nvGrpSpPr>
        <p:grpSpPr>
          <a:xfrm>
            <a:off x="336102" y="2217438"/>
            <a:ext cx="2867746" cy="2867746"/>
            <a:chOff x="2627784" y="1844824"/>
            <a:chExt cx="3744416" cy="3744416"/>
          </a:xfrm>
        </p:grpSpPr>
        <p:sp>
          <p:nvSpPr>
            <p:cNvPr id="68" name="Ellipse 67"/>
            <p:cNvSpPr/>
            <p:nvPr/>
          </p:nvSpPr>
          <p:spPr>
            <a:xfrm>
              <a:off x="3923928" y="3140968"/>
              <a:ext cx="1152128" cy="1152128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  <p:sp>
          <p:nvSpPr>
            <p:cNvPr id="69" name="Ellipse 68"/>
            <p:cNvSpPr/>
            <p:nvPr/>
          </p:nvSpPr>
          <p:spPr>
            <a:xfrm>
              <a:off x="3275856" y="2492896"/>
              <a:ext cx="2448272" cy="2448272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  <p:sp>
          <p:nvSpPr>
            <p:cNvPr id="70" name="Ellipse 69"/>
            <p:cNvSpPr/>
            <p:nvPr/>
          </p:nvSpPr>
          <p:spPr>
            <a:xfrm>
              <a:off x="2627784" y="1844824"/>
              <a:ext cx="3744416" cy="3744416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CH"/>
            </a:p>
          </p:txBody>
        </p:sp>
      </p:grpSp>
      <p:sp>
        <p:nvSpPr>
          <p:cNvPr id="108" name="Textfeld 107"/>
          <p:cNvSpPr txBox="1"/>
          <p:nvPr/>
        </p:nvSpPr>
        <p:spPr>
          <a:xfrm>
            <a:off x="971600" y="1666626"/>
            <a:ext cx="1565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Cluster x</a:t>
            </a:r>
            <a:endParaRPr lang="en-US" sz="2800" dirty="0"/>
          </a:p>
        </p:txBody>
      </p:sp>
      <p:grpSp>
        <p:nvGrpSpPr>
          <p:cNvPr id="109" name="Gruppieren 108"/>
          <p:cNvGrpSpPr/>
          <p:nvPr/>
        </p:nvGrpSpPr>
        <p:grpSpPr>
          <a:xfrm>
            <a:off x="3651074" y="2477848"/>
            <a:ext cx="4464496" cy="2520280"/>
            <a:chOff x="3923928" y="1268760"/>
            <a:chExt cx="4464496" cy="2520280"/>
          </a:xfrm>
        </p:grpSpPr>
        <p:cxnSp>
          <p:nvCxnSpPr>
            <p:cNvPr id="111" name="Gerade Verbindung 110"/>
            <p:cNvCxnSpPr/>
            <p:nvPr/>
          </p:nvCxnSpPr>
          <p:spPr>
            <a:xfrm>
              <a:off x="3923928" y="1268760"/>
              <a:ext cx="0" cy="2520280"/>
            </a:xfrm>
            <a:prstGeom prst="line">
              <a:avLst/>
            </a:prstGeom>
            <a:ln w="44450" cap="flat">
              <a:solidFill>
                <a:schemeClr val="tx1">
                  <a:lumMod val="50000"/>
                  <a:lumOff val="50000"/>
                </a:schemeClr>
              </a:solidFill>
              <a:miter lim="800000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Gerade Verbindung mit Pfeil 112"/>
            <p:cNvCxnSpPr/>
            <p:nvPr/>
          </p:nvCxnSpPr>
          <p:spPr>
            <a:xfrm>
              <a:off x="3923928" y="3789040"/>
              <a:ext cx="4464496" cy="0"/>
            </a:xfrm>
            <a:prstGeom prst="straightConnector1">
              <a:avLst/>
            </a:prstGeom>
            <a:ln w="44450" cap="flat">
              <a:solidFill>
                <a:schemeClr val="tx1">
                  <a:lumMod val="50000"/>
                  <a:lumOff val="50000"/>
                </a:schemeClr>
              </a:solidFill>
              <a:miter lim="800000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Gerade Verbindung 113"/>
            <p:cNvCxnSpPr/>
            <p:nvPr/>
          </p:nvCxnSpPr>
          <p:spPr>
            <a:xfrm>
              <a:off x="3923928" y="2509078"/>
              <a:ext cx="936104" cy="150511"/>
            </a:xfrm>
            <a:prstGeom prst="line">
              <a:avLst/>
            </a:prstGeom>
            <a:ln w="44450" cap="flat">
              <a:solidFill>
                <a:srgbClr val="FF0000"/>
              </a:solidFill>
              <a:miter lim="800000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Gerade Verbindung 114"/>
            <p:cNvCxnSpPr/>
            <p:nvPr/>
          </p:nvCxnSpPr>
          <p:spPr>
            <a:xfrm flipV="1">
              <a:off x="4860032" y="2581368"/>
              <a:ext cx="576064" cy="78221"/>
            </a:xfrm>
            <a:prstGeom prst="line">
              <a:avLst/>
            </a:prstGeom>
            <a:ln w="44450" cap="flat">
              <a:solidFill>
                <a:srgbClr val="FF0000"/>
              </a:solidFill>
              <a:miter lim="800000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Gerade Verbindung 115"/>
            <p:cNvCxnSpPr/>
            <p:nvPr/>
          </p:nvCxnSpPr>
          <p:spPr>
            <a:xfrm>
              <a:off x="5436096" y="2581368"/>
              <a:ext cx="432048" cy="15079"/>
            </a:xfrm>
            <a:prstGeom prst="line">
              <a:avLst/>
            </a:prstGeom>
            <a:ln w="44450" cap="flat">
              <a:solidFill>
                <a:srgbClr val="FF0000"/>
              </a:solidFill>
              <a:miter lim="800000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uppieren 124"/>
          <p:cNvGrpSpPr/>
          <p:nvPr/>
        </p:nvGrpSpPr>
        <p:grpSpPr>
          <a:xfrm>
            <a:off x="4718554" y="3005680"/>
            <a:ext cx="2028864" cy="952662"/>
            <a:chOff x="4991408" y="1796592"/>
            <a:chExt cx="2028864" cy="952662"/>
          </a:xfrm>
        </p:grpSpPr>
        <p:sp>
          <p:nvSpPr>
            <p:cNvPr id="126" name="Ellipse 125"/>
            <p:cNvSpPr/>
            <p:nvPr/>
          </p:nvSpPr>
          <p:spPr>
            <a:xfrm>
              <a:off x="5855504" y="2448582"/>
              <a:ext cx="300672" cy="30067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Textfeld 126"/>
            <p:cNvSpPr txBox="1"/>
            <p:nvPr/>
          </p:nvSpPr>
          <p:spPr>
            <a:xfrm>
              <a:off x="4991408" y="1796592"/>
              <a:ext cx="20288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Intervention</a:t>
              </a:r>
              <a:endParaRPr lang="en-US" sz="2800" dirty="0"/>
            </a:p>
          </p:txBody>
        </p:sp>
      </p:grpSp>
      <p:grpSp>
        <p:nvGrpSpPr>
          <p:cNvPr id="330" name="Gruppieren 329"/>
          <p:cNvGrpSpPr/>
          <p:nvPr/>
        </p:nvGrpSpPr>
        <p:grpSpPr>
          <a:xfrm>
            <a:off x="5875179" y="2780928"/>
            <a:ext cx="2744447" cy="2092348"/>
            <a:chOff x="5875179" y="2204864"/>
            <a:chExt cx="2744447" cy="2092348"/>
          </a:xfrm>
        </p:grpSpPr>
        <p:cxnSp>
          <p:nvCxnSpPr>
            <p:cNvPr id="119" name="Gerade Verbindung 118"/>
            <p:cNvCxnSpPr/>
            <p:nvPr/>
          </p:nvCxnSpPr>
          <p:spPr>
            <a:xfrm>
              <a:off x="5875179" y="3279637"/>
              <a:ext cx="1224136" cy="537512"/>
            </a:xfrm>
            <a:prstGeom prst="line">
              <a:avLst/>
            </a:prstGeom>
            <a:ln w="44450" cap="flat">
              <a:solidFill>
                <a:srgbClr val="FF0000"/>
              </a:solidFill>
              <a:prstDash val="dash"/>
              <a:miter lim="800000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Gerade Verbindung 119"/>
            <p:cNvCxnSpPr/>
            <p:nvPr/>
          </p:nvCxnSpPr>
          <p:spPr>
            <a:xfrm>
              <a:off x="7179466" y="3826065"/>
              <a:ext cx="936104" cy="226773"/>
            </a:xfrm>
            <a:prstGeom prst="line">
              <a:avLst/>
            </a:prstGeom>
            <a:ln w="44450" cap="flat">
              <a:solidFill>
                <a:srgbClr val="FF0000"/>
              </a:solidFill>
              <a:prstDash val="dash"/>
              <a:miter lim="800000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Gerade Verbindung 120"/>
            <p:cNvCxnSpPr/>
            <p:nvPr/>
          </p:nvCxnSpPr>
          <p:spPr>
            <a:xfrm>
              <a:off x="5904450" y="3237741"/>
              <a:ext cx="1384989" cy="117446"/>
            </a:xfrm>
            <a:prstGeom prst="line">
              <a:avLst/>
            </a:prstGeom>
            <a:ln w="44450" cap="flat">
              <a:solidFill>
                <a:srgbClr val="FF0000"/>
              </a:solidFill>
              <a:prstDash val="dash"/>
              <a:miter lim="800000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Gerade Verbindung 121"/>
            <p:cNvCxnSpPr/>
            <p:nvPr/>
          </p:nvCxnSpPr>
          <p:spPr>
            <a:xfrm flipV="1">
              <a:off x="7323482" y="3253502"/>
              <a:ext cx="864096" cy="96748"/>
            </a:xfrm>
            <a:prstGeom prst="line">
              <a:avLst/>
            </a:prstGeom>
            <a:ln w="44450" cap="flat">
              <a:solidFill>
                <a:srgbClr val="FF0000"/>
              </a:solidFill>
              <a:prstDash val="dash"/>
              <a:miter lim="800000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feld 122"/>
            <p:cNvSpPr txBox="1"/>
            <p:nvPr/>
          </p:nvSpPr>
          <p:spPr>
            <a:xfrm>
              <a:off x="8115570" y="296274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B</a:t>
              </a:r>
            </a:p>
          </p:txBody>
        </p:sp>
        <p:sp>
          <p:nvSpPr>
            <p:cNvPr id="124" name="Textfeld 123"/>
            <p:cNvSpPr txBox="1"/>
            <p:nvPr/>
          </p:nvSpPr>
          <p:spPr>
            <a:xfrm>
              <a:off x="8115570" y="3773992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C</a:t>
              </a:r>
            </a:p>
          </p:txBody>
        </p:sp>
        <p:cxnSp>
          <p:nvCxnSpPr>
            <p:cNvPr id="129" name="Gerade Verbindung 128"/>
            <p:cNvCxnSpPr/>
            <p:nvPr/>
          </p:nvCxnSpPr>
          <p:spPr>
            <a:xfrm flipV="1">
              <a:off x="5904450" y="2530107"/>
              <a:ext cx="2211120" cy="664855"/>
            </a:xfrm>
            <a:prstGeom prst="line">
              <a:avLst/>
            </a:prstGeom>
            <a:ln w="44450" cap="flat">
              <a:solidFill>
                <a:srgbClr val="FF0000"/>
              </a:solidFill>
              <a:prstDash val="dash"/>
              <a:miter lim="800000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feld 129"/>
            <p:cNvSpPr txBox="1"/>
            <p:nvPr/>
          </p:nvSpPr>
          <p:spPr>
            <a:xfrm>
              <a:off x="8100392" y="2204864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A</a:t>
              </a:r>
              <a:endParaRPr lang="en-US" sz="2800" b="1" dirty="0"/>
            </a:p>
          </p:txBody>
        </p:sp>
      </p:grpSp>
      <p:sp>
        <p:nvSpPr>
          <p:cNvPr id="78" name="Textfeld 77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de-CH" sz="3200" b="0" spc="300" dirty="0" smtClean="0">
                <a:solidFill>
                  <a:srgbClr val="1A60A7"/>
                </a:solidFill>
              </a:rPr>
              <a:t>Research Options</a:t>
            </a:r>
            <a:endParaRPr lang="de-CH" sz="3200" b="0" spc="300" dirty="0">
              <a:solidFill>
                <a:srgbClr val="1A60A7"/>
              </a:solidFill>
            </a:endParaRPr>
          </a:p>
        </p:txBody>
      </p:sp>
      <p:pic>
        <p:nvPicPr>
          <p:cNvPr id="77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69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erade Verbindung 8"/>
          <p:cNvCxnSpPr/>
          <p:nvPr/>
        </p:nvCxnSpPr>
        <p:spPr>
          <a:xfrm>
            <a:off x="-6961" y="3365162"/>
            <a:ext cx="9144000" cy="0"/>
          </a:xfrm>
          <a:prstGeom prst="line">
            <a:avLst/>
          </a:prstGeom>
          <a:ln w="19050" cap="flat">
            <a:solidFill>
              <a:schemeClr val="tx2"/>
            </a:solidFill>
            <a:miter lim="800000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uppieren 15"/>
          <p:cNvGrpSpPr/>
          <p:nvPr/>
        </p:nvGrpSpPr>
        <p:grpSpPr>
          <a:xfrm>
            <a:off x="800179" y="3557179"/>
            <a:ext cx="6077326" cy="1040012"/>
            <a:chOff x="480745" y="2730384"/>
            <a:chExt cx="7832285" cy="1340336"/>
          </a:xfrm>
        </p:grpSpPr>
        <p:sp>
          <p:nvSpPr>
            <p:cNvPr id="78" name="Abgerundetes Rechteck 77"/>
            <p:cNvSpPr/>
            <p:nvPr/>
          </p:nvSpPr>
          <p:spPr>
            <a:xfrm>
              <a:off x="480745" y="2730384"/>
              <a:ext cx="7832285" cy="1340336"/>
            </a:xfrm>
            <a:prstGeom prst="roundRect">
              <a:avLst/>
            </a:prstGeom>
            <a:solidFill>
              <a:schemeClr val="bg1"/>
            </a:solidFill>
            <a:ln w="285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74" name="Picture 2" descr="C:\Users\infocrat\Desktop\verlauf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44" b="5948"/>
            <a:stretch/>
          </p:blipFill>
          <p:spPr bwMode="auto">
            <a:xfrm>
              <a:off x="2260973" y="2877133"/>
              <a:ext cx="5983436" cy="10605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1" name="Abgerundetes Rechteck 100"/>
          <p:cNvSpPr/>
          <p:nvPr/>
        </p:nvSpPr>
        <p:spPr>
          <a:xfrm>
            <a:off x="827584" y="4750333"/>
            <a:ext cx="6077326" cy="1040012"/>
          </a:xfrm>
          <a:prstGeom prst="roundRect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0" name="Picture 2" descr="C:\Users\infocrat\Desktop\verlauf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44" b="5948"/>
          <a:stretch/>
        </p:blipFill>
        <p:spPr bwMode="auto">
          <a:xfrm>
            <a:off x="2208921" y="4864201"/>
            <a:ext cx="4642744" cy="822886"/>
          </a:xfrm>
          <a:prstGeom prst="rect">
            <a:avLst/>
          </a:prstGeom>
          <a:noFill/>
          <a:scene3d>
            <a:camera prst="orthographicFront">
              <a:rot lat="0" lon="0" rev="107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7109116" y="3757140"/>
            <a:ext cx="1855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Diagnoses: …</a:t>
            </a:r>
          </a:p>
          <a:p>
            <a:r>
              <a:rPr lang="en-US" sz="2000" dirty="0" smtClean="0"/>
              <a:t>Treatments: …</a:t>
            </a:r>
          </a:p>
        </p:txBody>
      </p:sp>
      <p:sp>
        <p:nvSpPr>
          <p:cNvPr id="110" name="Textfeld 109"/>
          <p:cNvSpPr txBox="1"/>
          <p:nvPr/>
        </p:nvSpPr>
        <p:spPr>
          <a:xfrm>
            <a:off x="7109117" y="4981276"/>
            <a:ext cx="185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Diagnoses: …</a:t>
            </a:r>
          </a:p>
          <a:p>
            <a:r>
              <a:rPr lang="en-US" sz="2000" dirty="0"/>
              <a:t>Treatments: </a:t>
            </a:r>
            <a:r>
              <a:rPr lang="en-US" sz="2000" dirty="0" smtClean="0"/>
              <a:t>…</a:t>
            </a:r>
            <a:endParaRPr lang="en-US" sz="2000" dirty="0"/>
          </a:p>
        </p:txBody>
      </p:sp>
      <p:sp>
        <p:nvSpPr>
          <p:cNvPr id="24" name="Textfeld 23"/>
          <p:cNvSpPr txBox="1"/>
          <p:nvPr/>
        </p:nvSpPr>
        <p:spPr>
          <a:xfrm>
            <a:off x="0" y="3557179"/>
            <a:ext cx="800179" cy="104001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b="1" dirty="0" smtClean="0"/>
              <a:t>92%</a:t>
            </a:r>
            <a:endParaRPr lang="en-US" b="1" dirty="0"/>
          </a:p>
        </p:txBody>
      </p:sp>
      <p:sp>
        <p:nvSpPr>
          <p:cNvPr id="118" name="Textfeld 117"/>
          <p:cNvSpPr txBox="1"/>
          <p:nvPr/>
        </p:nvSpPr>
        <p:spPr>
          <a:xfrm>
            <a:off x="0" y="4742436"/>
            <a:ext cx="800179" cy="104001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b="1" dirty="0" smtClean="0"/>
              <a:t>90%</a:t>
            </a:r>
            <a:endParaRPr lang="en-US" b="1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820190" y="1278052"/>
            <a:ext cx="1303538" cy="1520109"/>
            <a:chOff x="763667" y="1433186"/>
            <a:chExt cx="1303538" cy="1491757"/>
          </a:xfrm>
        </p:grpSpPr>
        <p:sp>
          <p:nvSpPr>
            <p:cNvPr id="3" name="Abgerundetes Rechteck 2"/>
            <p:cNvSpPr/>
            <p:nvPr/>
          </p:nvSpPr>
          <p:spPr>
            <a:xfrm>
              <a:off x="763667" y="1433186"/>
              <a:ext cx="1303538" cy="1491757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0" name="Picture 2" descr="C:\Users\infocrat\Desktop\CEOday2012\painDrawing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933" y="1488513"/>
              <a:ext cx="993006" cy="13811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5" name="Picture 2" descr="C:\Users\infocrat\Desktop\CEOday2012\painDrawi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74164"/>
            <a:ext cx="629168" cy="87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pieren 9"/>
          <p:cNvGrpSpPr/>
          <p:nvPr/>
        </p:nvGrpSpPr>
        <p:grpSpPr>
          <a:xfrm>
            <a:off x="2601610" y="1280590"/>
            <a:ext cx="2960720" cy="1510621"/>
            <a:chOff x="2321970" y="1270307"/>
            <a:chExt cx="2960720" cy="1510621"/>
          </a:xfrm>
        </p:grpSpPr>
        <p:sp>
          <p:nvSpPr>
            <p:cNvPr id="8" name="Rechteck 7"/>
            <p:cNvSpPr/>
            <p:nvPr/>
          </p:nvSpPr>
          <p:spPr>
            <a:xfrm>
              <a:off x="2321970" y="1579618"/>
              <a:ext cx="2960720" cy="9836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Abgerundetes Rechteck 111"/>
            <p:cNvSpPr/>
            <p:nvPr/>
          </p:nvSpPr>
          <p:spPr>
            <a:xfrm>
              <a:off x="2321970" y="1282221"/>
              <a:ext cx="2960720" cy="1498707"/>
            </a:xfrm>
            <a:prstGeom prst="roundRect">
              <a:avLst/>
            </a:prstGeom>
            <a:solidFill>
              <a:schemeClr val="bg1">
                <a:alpha val="0"/>
              </a:schemeClr>
            </a:solidFill>
            <a:ln w="28575"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800" b="1" dirty="0" smtClean="0">
                <a:solidFill>
                  <a:schemeClr val="tx2"/>
                </a:solidFill>
              </a:endParaRPr>
            </a:p>
            <a:p>
              <a:endParaRPr lang="en-US" sz="800" b="1" dirty="0">
                <a:solidFill>
                  <a:schemeClr val="tx2"/>
                </a:solidFill>
              </a:endParaRPr>
            </a:p>
            <a:p>
              <a:endParaRPr lang="en-US" sz="800" b="1" dirty="0" smtClean="0">
                <a:solidFill>
                  <a:schemeClr val="tx2"/>
                </a:solidFill>
              </a:endParaRP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tx1"/>
                  </a:solidFill>
                </a:rPr>
                <a:t>45% ...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tx1"/>
                  </a:solidFill>
                </a:rPr>
                <a:t>20% …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tx1"/>
                  </a:solidFill>
                </a:rPr>
                <a:t>16% …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8" name="Abgerundetes Rechteck 47"/>
            <p:cNvSpPr/>
            <p:nvPr/>
          </p:nvSpPr>
          <p:spPr>
            <a:xfrm>
              <a:off x="2321970" y="1270307"/>
              <a:ext cx="2960720" cy="358493"/>
            </a:xfrm>
            <a:prstGeom prst="roundRect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Possible Diagnoses:</a:t>
              </a: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5787744" y="1279043"/>
            <a:ext cx="2960720" cy="1510621"/>
            <a:chOff x="2321970" y="1270307"/>
            <a:chExt cx="2960720" cy="1510621"/>
          </a:xfrm>
        </p:grpSpPr>
        <p:sp>
          <p:nvSpPr>
            <p:cNvPr id="35" name="Rechteck 34"/>
            <p:cNvSpPr/>
            <p:nvPr/>
          </p:nvSpPr>
          <p:spPr>
            <a:xfrm>
              <a:off x="2321970" y="1579618"/>
              <a:ext cx="2960720" cy="9836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bgerundetes Rechteck 35"/>
            <p:cNvSpPr/>
            <p:nvPr/>
          </p:nvSpPr>
          <p:spPr>
            <a:xfrm>
              <a:off x="2321970" y="1282221"/>
              <a:ext cx="2960720" cy="1498707"/>
            </a:xfrm>
            <a:prstGeom prst="roundRect">
              <a:avLst/>
            </a:prstGeom>
            <a:solidFill>
              <a:schemeClr val="bg1">
                <a:alpha val="0"/>
              </a:schemeClr>
            </a:solidFill>
            <a:ln w="28575"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800" b="1" dirty="0" smtClean="0">
                <a:solidFill>
                  <a:schemeClr val="tx2"/>
                </a:solidFill>
              </a:endParaRPr>
            </a:p>
            <a:p>
              <a:endParaRPr lang="en-US" sz="800" b="1" dirty="0">
                <a:solidFill>
                  <a:schemeClr val="tx2"/>
                </a:solidFill>
              </a:endParaRPr>
            </a:p>
            <a:p>
              <a:endParaRPr lang="en-US" sz="800" b="1" dirty="0" smtClean="0">
                <a:solidFill>
                  <a:schemeClr val="tx2"/>
                </a:solidFill>
              </a:endParaRP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tx1"/>
                  </a:solidFill>
                </a:rPr>
                <a:t>33% ...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tx1"/>
                  </a:solidFill>
                </a:rPr>
                <a:t>27% …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tx1"/>
                  </a:solidFill>
                </a:rPr>
                <a:t>21% …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Abgerundetes Rechteck 36"/>
            <p:cNvSpPr/>
            <p:nvPr/>
          </p:nvSpPr>
          <p:spPr>
            <a:xfrm>
              <a:off x="2321970" y="1270307"/>
              <a:ext cx="2960720" cy="358493"/>
            </a:xfrm>
            <a:prstGeom prst="roundRect">
              <a:avLst/>
            </a:prstGeom>
            <a:solidFill>
              <a:srgbClr val="0070C0"/>
            </a:solidFill>
            <a:ln w="28575">
              <a:solidFill>
                <a:srgbClr val="0070C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Promising Treatments:</a:t>
              </a:r>
            </a:p>
          </p:txBody>
        </p:sp>
      </p:grpSp>
      <p:pic>
        <p:nvPicPr>
          <p:cNvPr id="41" name="Picture 2" descr="C:\Users\infocrat\Desktop\CEOday2012\painDrawi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672" y="4858192"/>
            <a:ext cx="629168" cy="87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827584" y="908720"/>
            <a:ext cx="1422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Patient XY</a:t>
            </a:r>
            <a:endParaRPr lang="en-US" sz="2000" b="1" dirty="0"/>
          </a:p>
        </p:txBody>
      </p:sp>
      <p:sp>
        <p:nvSpPr>
          <p:cNvPr id="43" name="Textfeld 42"/>
          <p:cNvSpPr txBox="1"/>
          <p:nvPr/>
        </p:nvSpPr>
        <p:spPr>
          <a:xfrm>
            <a:off x="2571920" y="908720"/>
            <a:ext cx="54648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Overall Statistics of specific cluster:</a:t>
            </a:r>
            <a:endParaRPr lang="en-US" sz="2000" b="1" dirty="0"/>
          </a:p>
        </p:txBody>
      </p:sp>
      <p:sp>
        <p:nvSpPr>
          <p:cNvPr id="44" name="Textfeld 43"/>
          <p:cNvSpPr txBox="1"/>
          <p:nvPr/>
        </p:nvSpPr>
        <p:spPr>
          <a:xfrm>
            <a:off x="820190" y="2996952"/>
            <a:ext cx="3967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Top 100 most </a:t>
            </a:r>
            <a:r>
              <a:rPr lang="en-US" sz="2000" b="1" dirty="0"/>
              <a:t>s</a:t>
            </a:r>
            <a:r>
              <a:rPr lang="en-US" sz="2000" b="1" dirty="0" smtClean="0"/>
              <a:t>imilar </a:t>
            </a:r>
            <a:r>
              <a:rPr lang="en-US" sz="2000" b="1" dirty="0"/>
              <a:t>p</a:t>
            </a:r>
            <a:r>
              <a:rPr lang="en-US" sz="2000" b="1" dirty="0" smtClean="0"/>
              <a:t>atients:</a:t>
            </a:r>
            <a:endParaRPr lang="en-US" sz="2000" b="1" dirty="0"/>
          </a:p>
        </p:txBody>
      </p:sp>
      <p:sp>
        <p:nvSpPr>
          <p:cNvPr id="6" name="Abgerundete rechteckige Legende 5"/>
          <p:cNvSpPr/>
          <p:nvPr/>
        </p:nvSpPr>
        <p:spPr>
          <a:xfrm>
            <a:off x="1691680" y="4201147"/>
            <a:ext cx="1476740" cy="792088"/>
          </a:xfrm>
          <a:prstGeom prst="wedgeRoundRectCallout">
            <a:avLst>
              <a:gd name="adj1" fmla="val -66573"/>
              <a:gd name="adj2" fmla="val 34842"/>
              <a:gd name="adj3" fmla="val 16667"/>
            </a:avLst>
          </a:prstGeom>
          <a:solidFill>
            <a:srgbClr val="FFFF99"/>
          </a:solidFill>
          <a:ln w="1905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anonymous contact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6" name="Gruppieren 45"/>
          <p:cNvGrpSpPr/>
          <p:nvPr/>
        </p:nvGrpSpPr>
        <p:grpSpPr>
          <a:xfrm>
            <a:off x="800180" y="5989388"/>
            <a:ext cx="6077326" cy="1040012"/>
            <a:chOff x="480745" y="2730384"/>
            <a:chExt cx="7832285" cy="1340336"/>
          </a:xfrm>
        </p:grpSpPr>
        <p:sp>
          <p:nvSpPr>
            <p:cNvPr id="49" name="Abgerundetes Rechteck 48"/>
            <p:cNvSpPr/>
            <p:nvPr/>
          </p:nvSpPr>
          <p:spPr>
            <a:xfrm>
              <a:off x="480745" y="2730384"/>
              <a:ext cx="7832285" cy="1340336"/>
            </a:xfrm>
            <a:prstGeom prst="roundRect">
              <a:avLst/>
            </a:prstGeom>
            <a:solidFill>
              <a:schemeClr val="bg1"/>
            </a:solidFill>
            <a:ln w="285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0" name="Picture 2" descr="C:\Users\infocrat\Desktop\verlauf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44" b="5948"/>
            <a:stretch/>
          </p:blipFill>
          <p:spPr bwMode="auto">
            <a:xfrm>
              <a:off x="2260973" y="2877133"/>
              <a:ext cx="5983436" cy="10605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" name="Textfeld 50"/>
          <p:cNvSpPr txBox="1"/>
          <p:nvPr/>
        </p:nvSpPr>
        <p:spPr>
          <a:xfrm>
            <a:off x="7109117" y="6189349"/>
            <a:ext cx="1855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Diagnoses: …</a:t>
            </a:r>
          </a:p>
          <a:p>
            <a:r>
              <a:rPr lang="en-US" sz="2000" dirty="0" smtClean="0"/>
              <a:t>Treatments: …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1" y="5989388"/>
            <a:ext cx="800179" cy="104001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b="1" dirty="0" smtClean="0"/>
              <a:t>89%</a:t>
            </a:r>
            <a:endParaRPr lang="en-US" b="1" dirty="0"/>
          </a:p>
        </p:txBody>
      </p:sp>
      <p:pic>
        <p:nvPicPr>
          <p:cNvPr id="53" name="Picture 2" descr="C:\Users\infocrat\Desktop\CEOday2012\painDrawi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84" y="6093296"/>
            <a:ext cx="629168" cy="87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hteck 37"/>
          <p:cNvSpPr/>
          <p:nvPr/>
        </p:nvSpPr>
        <p:spPr>
          <a:xfrm>
            <a:off x="-13920" y="6525344"/>
            <a:ext cx="9157919" cy="342016"/>
          </a:xfrm>
          <a:prstGeom prst="rect">
            <a:avLst/>
          </a:prstGeom>
          <a:solidFill>
            <a:srgbClr val="1A6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endParaRPr lang="en-US" sz="3200"/>
          </a:p>
        </p:txBody>
      </p:sp>
      <p:sp>
        <p:nvSpPr>
          <p:cNvPr id="332" name="Foliennummernplatzhalter 64"/>
          <p:cNvSpPr>
            <a:spLocks noGrp="1"/>
          </p:cNvSpPr>
          <p:nvPr>
            <p:ph type="sldNum" sz="quarter" idx="4294967295"/>
          </p:nvPr>
        </p:nvSpPr>
        <p:spPr>
          <a:xfrm>
            <a:off x="6974904" y="6520259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6C6AE60A-B69C-4790-82F7-3882EDF23186}" type="slidenum">
              <a:rPr lang="de-DE">
                <a:solidFill>
                  <a:schemeClr val="bg1"/>
                </a:solidFill>
              </a:rPr>
              <a:pPr/>
              <a:t>12</a:t>
            </a:fld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2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feld 38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Mockup: Results for one Cluster 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11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2127"/>
              </p:ext>
            </p:extLst>
          </p:nvPr>
        </p:nvGraphicFramePr>
        <p:xfrm>
          <a:off x="326816" y="2413470"/>
          <a:ext cx="2696820" cy="28453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6820"/>
              </a:tblGrid>
              <a:tr h="948449">
                <a:tc>
                  <a:txBody>
                    <a:bodyPr/>
                    <a:lstStyle/>
                    <a:p>
                      <a:pPr algn="r"/>
                      <a:r>
                        <a:rPr lang="en-US" sz="1900" noProof="0" dirty="0" smtClean="0">
                          <a:solidFill>
                            <a:schemeClr val="tx1"/>
                          </a:solidFill>
                        </a:rPr>
                        <a:t>Disease</a:t>
                      </a:r>
                    </a:p>
                    <a:p>
                      <a:pPr algn="r"/>
                      <a:r>
                        <a:rPr lang="en-US" sz="1900" noProof="0" dirty="0" smtClean="0">
                          <a:solidFill>
                            <a:schemeClr val="tx1"/>
                          </a:solidFill>
                        </a:rPr>
                        <a:t>Mgmt.</a:t>
                      </a:r>
                      <a:endParaRPr lang="en-US" sz="19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1285" marR="147083" marT="31868" marB="31868" anchor="ctr">
                    <a:lnL w="285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48449">
                <a:tc>
                  <a:txBody>
                    <a:bodyPr/>
                    <a:lstStyle/>
                    <a:p>
                      <a:pPr algn="r"/>
                      <a:r>
                        <a:rPr lang="en-US" sz="1900" noProof="0" dirty="0" smtClean="0">
                          <a:solidFill>
                            <a:schemeClr val="tx1"/>
                          </a:solidFill>
                        </a:rPr>
                        <a:t>Community</a:t>
                      </a:r>
                      <a:endParaRPr lang="en-US" sz="19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1285" marR="147083" marT="31868" marB="31868" anchor="ctr">
                    <a:lnL w="285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48449">
                <a:tc>
                  <a:txBody>
                    <a:bodyPr/>
                    <a:lstStyle/>
                    <a:p>
                      <a:pPr algn="r"/>
                      <a:r>
                        <a:rPr lang="en-US" sz="1900" noProof="0" dirty="0" smtClean="0">
                          <a:solidFill>
                            <a:schemeClr val="tx1"/>
                          </a:solidFill>
                        </a:rPr>
                        <a:t>Solution</a:t>
                      </a:r>
                      <a:endParaRPr lang="en-US" sz="19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1285" marR="147083" marT="31868" marB="31868" anchor="ctr">
                    <a:lnL w="285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9" name="Picture 2" descr="C:\Users\infocrat\Desktop\propaganda\machineAndSolution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99" r="36753"/>
          <a:stretch/>
        </p:blipFill>
        <p:spPr bwMode="auto">
          <a:xfrm>
            <a:off x="632186" y="4392825"/>
            <a:ext cx="1239292" cy="72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pieren 9"/>
          <p:cNvGrpSpPr/>
          <p:nvPr/>
        </p:nvGrpSpPr>
        <p:grpSpPr>
          <a:xfrm>
            <a:off x="476803" y="2506071"/>
            <a:ext cx="943700" cy="734626"/>
            <a:chOff x="914398" y="887752"/>
            <a:chExt cx="7334556" cy="5709598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914398" y="887752"/>
              <a:ext cx="7334556" cy="5709598"/>
              <a:chOff x="914400" y="887752"/>
              <a:chExt cx="7334554" cy="5709600"/>
            </a:xfrm>
          </p:grpSpPr>
          <p:pic>
            <p:nvPicPr>
              <p:cNvPr id="17" name="Picture 2" descr="S:\Images\cockpit_fake_med_names\cockpit_slider004_fake_med_names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4400" y="887752"/>
                <a:ext cx="7334554" cy="570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Rechteck 17"/>
              <p:cNvSpPr/>
              <p:nvPr/>
            </p:nvSpPr>
            <p:spPr>
              <a:xfrm>
                <a:off x="2051720" y="2390872"/>
                <a:ext cx="720080" cy="7500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Abgerundetes Rechteck 18"/>
              <p:cNvSpPr/>
              <p:nvPr/>
            </p:nvSpPr>
            <p:spPr>
              <a:xfrm>
                <a:off x="2915816" y="2276872"/>
                <a:ext cx="864096" cy="9361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Abgerundetes Rechteck 19"/>
              <p:cNvSpPr/>
              <p:nvPr/>
            </p:nvSpPr>
            <p:spPr>
              <a:xfrm>
                <a:off x="4047496" y="2151230"/>
                <a:ext cx="1100568" cy="120576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Abgerundetes Rechteck 20"/>
              <p:cNvSpPr/>
              <p:nvPr/>
            </p:nvSpPr>
            <p:spPr>
              <a:xfrm>
                <a:off x="5364088" y="2276872"/>
                <a:ext cx="864096" cy="9361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Abgerundetes Rechteck 21"/>
              <p:cNvSpPr/>
              <p:nvPr/>
            </p:nvSpPr>
            <p:spPr>
              <a:xfrm>
                <a:off x="6392881" y="2377274"/>
                <a:ext cx="711696" cy="75367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2" name="Picture 5" descr="C:\Users\infocrat\Desktop\CEOday2012\painDrawing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59" y="2238029"/>
              <a:ext cx="752757" cy="10469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C:\Users\infocrat\Desktop\CEOday2012\drawing2_empty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8457" y="2403737"/>
              <a:ext cx="526604" cy="7402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 descr="C:\Users\infocrat\Desktop\CEOday2012\drawing1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3824" y="2334778"/>
              <a:ext cx="628080" cy="878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7" descr="C:\Users\infocrat\Desktop\CEOday2012\drawing1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4" y="2430850"/>
              <a:ext cx="479275" cy="670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5" descr="C:\Users\infocrat\Desktop\CEOday2012\painDrawing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386" y="2316345"/>
              <a:ext cx="629498" cy="875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" name="Picture 2" descr="C:\Users\infocrat\Desktop\propaganda\machineAndSolution.pn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48" b="55358"/>
          <a:stretch/>
        </p:blipFill>
        <p:spPr bwMode="auto">
          <a:xfrm>
            <a:off x="594606" y="3551146"/>
            <a:ext cx="712238" cy="64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feld 58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- Global Healthcare -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  <p:pic>
        <p:nvPicPr>
          <p:cNvPr id="61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ieren 1"/>
          <p:cNvGrpSpPr/>
          <p:nvPr/>
        </p:nvGrpSpPr>
        <p:grpSpPr>
          <a:xfrm>
            <a:off x="3275856" y="1844824"/>
            <a:ext cx="5616624" cy="3413993"/>
            <a:chOff x="3275856" y="1167135"/>
            <a:chExt cx="5616624" cy="3413993"/>
          </a:xfrm>
        </p:grpSpPr>
        <p:graphicFrame>
          <p:nvGraphicFramePr>
            <p:cNvPr id="24" name="Inhaltsplatzhalt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43623903"/>
                </p:ext>
              </p:extLst>
            </p:nvPr>
          </p:nvGraphicFramePr>
          <p:xfrm>
            <a:off x="3275856" y="1735781"/>
            <a:ext cx="2696820" cy="2845347"/>
          </p:xfrm>
          <a:graphic>
            <a:graphicData uri="http://schemas.openxmlformats.org/drawingml/2006/table">
              <a:tbl>
                <a:tblPr firstRow="1" bandRow="1">
                  <a:tableStyleId>{5940675A-B579-460E-94D1-54222C63F5DA}</a:tableStyleId>
                </a:tblPr>
                <a:tblGrid>
                  <a:gridCol w="2696820"/>
                </a:tblGrid>
                <a:tr h="948449">
                  <a:tc>
                    <a:txBody>
                      <a:bodyPr/>
                      <a:lstStyle/>
                      <a:p>
                        <a:pPr algn="r"/>
                        <a:r>
                          <a:rPr lang="en-US" sz="1900" noProof="0" dirty="0" smtClean="0">
                            <a:solidFill>
                              <a:schemeClr val="tx1"/>
                            </a:solidFill>
                          </a:rPr>
                          <a:t>Disease</a:t>
                        </a:r>
                      </a:p>
                      <a:p>
                        <a:pPr algn="r"/>
                        <a:r>
                          <a:rPr lang="en-US" sz="1900" noProof="0" dirty="0" smtClean="0">
                            <a:solidFill>
                              <a:schemeClr val="tx1"/>
                            </a:solidFill>
                          </a:rPr>
                          <a:t>Mgmt.</a:t>
                        </a:r>
                        <a:endParaRPr lang="en-US" sz="1900" noProof="0" dirty="0">
                          <a:solidFill>
                            <a:schemeClr val="tx1"/>
                          </a:solidFill>
                        </a:endParaRPr>
                      </a:p>
                    </a:txBody>
                    <a:tcPr marL="61285" marR="147083" marT="31868" marB="31868" anchor="ctr">
                      <a:lnL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</a:tcPr>
                  </a:tc>
                </a:tr>
                <a:tr h="948449">
                  <a:tc>
                    <a:txBody>
                      <a:bodyPr/>
                      <a:lstStyle/>
                      <a:p>
                        <a:pPr algn="r"/>
                        <a:r>
                          <a:rPr lang="en-US" sz="1900" noProof="0" dirty="0" smtClean="0">
                            <a:solidFill>
                              <a:schemeClr val="tx1"/>
                            </a:solidFill>
                          </a:rPr>
                          <a:t>Community</a:t>
                        </a:r>
                        <a:endParaRPr lang="en-US" sz="1900" noProof="0" dirty="0">
                          <a:solidFill>
                            <a:schemeClr val="tx1"/>
                          </a:solidFill>
                        </a:endParaRPr>
                      </a:p>
                    </a:txBody>
                    <a:tcPr marL="61285" marR="147083" marT="31868" marB="31868" anchor="ctr">
                      <a:lnL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</a:tcPr>
                  </a:tc>
                </a:tr>
                <a:tr h="948449">
                  <a:tc>
                    <a:txBody>
                      <a:bodyPr/>
                      <a:lstStyle/>
                      <a:p>
                        <a:pPr algn="r"/>
                        <a:r>
                          <a:rPr lang="en-US" sz="1900" noProof="0" dirty="0" smtClean="0">
                            <a:solidFill>
                              <a:schemeClr val="tx1"/>
                            </a:solidFill>
                          </a:rPr>
                          <a:t>Solution</a:t>
                        </a:r>
                        <a:endParaRPr lang="en-US" sz="1900" noProof="0" dirty="0">
                          <a:solidFill>
                            <a:schemeClr val="tx1"/>
                          </a:solidFill>
                        </a:endParaRPr>
                      </a:p>
                    </a:txBody>
                    <a:tcPr marL="61285" marR="147083" marT="31868" marB="31868" anchor="ctr">
                      <a:lnL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</a:tcPr>
                  </a:tc>
                </a:tr>
              </a:tbl>
            </a:graphicData>
          </a:graphic>
        </p:graphicFrame>
        <p:pic>
          <p:nvPicPr>
            <p:cNvPr id="25" name="Picture 2" descr="C:\Users\infocrat\Desktop\propaganda\machineAndSolution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199" r="36753"/>
            <a:stretch/>
          </p:blipFill>
          <p:spPr bwMode="auto">
            <a:xfrm>
              <a:off x="3581226" y="3715136"/>
              <a:ext cx="1239292" cy="72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6" name="Gruppieren 25"/>
            <p:cNvGrpSpPr/>
            <p:nvPr/>
          </p:nvGrpSpPr>
          <p:grpSpPr>
            <a:xfrm>
              <a:off x="3425843" y="1828382"/>
              <a:ext cx="943700" cy="734626"/>
              <a:chOff x="914398" y="887752"/>
              <a:chExt cx="7334556" cy="5709598"/>
            </a:xfrm>
          </p:grpSpPr>
          <p:grpSp>
            <p:nvGrpSpPr>
              <p:cNvPr id="27" name="Gruppieren 26"/>
              <p:cNvGrpSpPr/>
              <p:nvPr/>
            </p:nvGrpSpPr>
            <p:grpSpPr>
              <a:xfrm>
                <a:off x="914398" y="887752"/>
                <a:ext cx="7334556" cy="5709598"/>
                <a:chOff x="914400" y="887752"/>
                <a:chExt cx="7334554" cy="5709600"/>
              </a:xfrm>
            </p:grpSpPr>
            <p:pic>
              <p:nvPicPr>
                <p:cNvPr id="33" name="Picture 2" descr="S:\Images\cockpit_fake_med_names\cockpit_slider004_fake_med_names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4400" y="887752"/>
                  <a:ext cx="7334554" cy="57096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4" name="Rechteck 33"/>
                <p:cNvSpPr/>
                <p:nvPr/>
              </p:nvSpPr>
              <p:spPr>
                <a:xfrm>
                  <a:off x="2051720" y="2390872"/>
                  <a:ext cx="720080" cy="75009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Abgerundetes Rechteck 34"/>
                <p:cNvSpPr/>
                <p:nvPr/>
              </p:nvSpPr>
              <p:spPr>
                <a:xfrm>
                  <a:off x="2915816" y="2276872"/>
                  <a:ext cx="864096" cy="936104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Abgerundetes Rechteck 35"/>
                <p:cNvSpPr/>
                <p:nvPr/>
              </p:nvSpPr>
              <p:spPr>
                <a:xfrm>
                  <a:off x="4047496" y="2151230"/>
                  <a:ext cx="1100568" cy="1205761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Abgerundetes Rechteck 36"/>
                <p:cNvSpPr/>
                <p:nvPr/>
              </p:nvSpPr>
              <p:spPr>
                <a:xfrm>
                  <a:off x="5364088" y="2276872"/>
                  <a:ext cx="864096" cy="936104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Abgerundetes Rechteck 37"/>
                <p:cNvSpPr/>
                <p:nvPr/>
              </p:nvSpPr>
              <p:spPr>
                <a:xfrm>
                  <a:off x="6392881" y="2377274"/>
                  <a:ext cx="711696" cy="753671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28" name="Picture 5" descr="C:\Users\infocrat\Desktop\CEOday2012\painDrawing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1959" y="2238029"/>
                <a:ext cx="752757" cy="10469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6" descr="C:\Users\infocrat\Desktop\CEOday2012\drawing2_empty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8457" y="2403737"/>
                <a:ext cx="526604" cy="7402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7" descr="C:\Users\infocrat\Desktop\CEOday2012\drawing1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3824" y="2334778"/>
                <a:ext cx="628080" cy="8781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7" descr="C:\Users\infocrat\Desktop\CEOday2012\drawing1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4" y="2430850"/>
                <a:ext cx="479275" cy="6701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" name="Picture 5" descr="C:\Users\infocrat\Desktop\CEOday2012\painDrawing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1386" y="2316345"/>
                <a:ext cx="629498" cy="8755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9" name="Picture 2" descr="C:\Users\infocrat\Desktop\propaganda\machineAndSolution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448" b="55358"/>
            <a:stretch/>
          </p:blipFill>
          <p:spPr bwMode="auto">
            <a:xfrm>
              <a:off x="3543646" y="2873457"/>
              <a:ext cx="712238" cy="6471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40" name="Inhaltsplatzhalt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7398942"/>
                </p:ext>
              </p:extLst>
            </p:nvPr>
          </p:nvGraphicFramePr>
          <p:xfrm>
            <a:off x="6195660" y="1719888"/>
            <a:ext cx="2696820" cy="2845347"/>
          </p:xfrm>
          <a:graphic>
            <a:graphicData uri="http://schemas.openxmlformats.org/drawingml/2006/table">
              <a:tbl>
                <a:tblPr firstRow="1" bandRow="1">
                  <a:tableStyleId>{5940675A-B579-460E-94D1-54222C63F5DA}</a:tableStyleId>
                </a:tblPr>
                <a:tblGrid>
                  <a:gridCol w="2696820"/>
                </a:tblGrid>
                <a:tr h="948449">
                  <a:tc>
                    <a:txBody>
                      <a:bodyPr/>
                      <a:lstStyle/>
                      <a:p>
                        <a:pPr algn="r"/>
                        <a:r>
                          <a:rPr lang="en-US" sz="1900" noProof="0" dirty="0" smtClean="0">
                            <a:solidFill>
                              <a:schemeClr val="tx1"/>
                            </a:solidFill>
                          </a:rPr>
                          <a:t>Disease</a:t>
                        </a:r>
                      </a:p>
                      <a:p>
                        <a:pPr algn="r"/>
                        <a:r>
                          <a:rPr lang="en-US" sz="1900" noProof="0" dirty="0" smtClean="0">
                            <a:solidFill>
                              <a:schemeClr val="tx1"/>
                            </a:solidFill>
                          </a:rPr>
                          <a:t>Mgmt.</a:t>
                        </a:r>
                        <a:endParaRPr lang="en-US" sz="1900" noProof="0" dirty="0">
                          <a:solidFill>
                            <a:schemeClr val="tx1"/>
                          </a:solidFill>
                        </a:endParaRPr>
                      </a:p>
                    </a:txBody>
                    <a:tcPr marL="61285" marR="147083" marT="31868" marB="31868" anchor="ctr">
                      <a:lnL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</a:tcPr>
                  </a:tc>
                </a:tr>
                <a:tr h="948449">
                  <a:tc>
                    <a:txBody>
                      <a:bodyPr/>
                      <a:lstStyle/>
                      <a:p>
                        <a:pPr algn="r"/>
                        <a:r>
                          <a:rPr lang="en-US" sz="1900" noProof="0" dirty="0" smtClean="0">
                            <a:solidFill>
                              <a:schemeClr val="tx1"/>
                            </a:solidFill>
                          </a:rPr>
                          <a:t>Community</a:t>
                        </a:r>
                        <a:endParaRPr lang="en-US" sz="1900" noProof="0" dirty="0">
                          <a:solidFill>
                            <a:schemeClr val="tx1"/>
                          </a:solidFill>
                        </a:endParaRPr>
                      </a:p>
                    </a:txBody>
                    <a:tcPr marL="61285" marR="147083" marT="31868" marB="31868" anchor="ctr">
                      <a:lnL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</a:tcPr>
                  </a:tc>
                </a:tr>
                <a:tr h="948449">
                  <a:tc>
                    <a:txBody>
                      <a:bodyPr/>
                      <a:lstStyle/>
                      <a:p>
                        <a:pPr algn="r"/>
                        <a:r>
                          <a:rPr lang="en-US" sz="1900" noProof="0" dirty="0" smtClean="0">
                            <a:solidFill>
                              <a:schemeClr val="tx1"/>
                            </a:solidFill>
                          </a:rPr>
                          <a:t>Solution</a:t>
                        </a:r>
                        <a:endParaRPr lang="en-US" sz="1900" noProof="0" dirty="0">
                          <a:solidFill>
                            <a:schemeClr val="tx1"/>
                          </a:solidFill>
                        </a:endParaRPr>
                      </a:p>
                    </a:txBody>
                    <a:tcPr marL="61285" marR="147083" marT="31868" marB="31868" anchor="ctr">
                      <a:lnL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 algn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</a:tcPr>
                  </a:tc>
                </a:tr>
              </a:tbl>
            </a:graphicData>
          </a:graphic>
        </p:graphicFrame>
        <p:pic>
          <p:nvPicPr>
            <p:cNvPr id="41" name="Picture 2" descr="C:\Users\infocrat\Desktop\propaganda\machineAndSolution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199" r="36753"/>
            <a:stretch/>
          </p:blipFill>
          <p:spPr bwMode="auto">
            <a:xfrm>
              <a:off x="6501030" y="3699243"/>
              <a:ext cx="1239292" cy="72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2" name="Gruppieren 41"/>
            <p:cNvGrpSpPr/>
            <p:nvPr/>
          </p:nvGrpSpPr>
          <p:grpSpPr>
            <a:xfrm>
              <a:off x="6345647" y="1812489"/>
              <a:ext cx="943700" cy="734626"/>
              <a:chOff x="914398" y="887752"/>
              <a:chExt cx="7334556" cy="5709598"/>
            </a:xfrm>
          </p:grpSpPr>
          <p:grpSp>
            <p:nvGrpSpPr>
              <p:cNvPr id="43" name="Gruppieren 42"/>
              <p:cNvGrpSpPr/>
              <p:nvPr/>
            </p:nvGrpSpPr>
            <p:grpSpPr>
              <a:xfrm>
                <a:off x="914398" y="887752"/>
                <a:ext cx="7334556" cy="5709598"/>
                <a:chOff x="914400" y="887752"/>
                <a:chExt cx="7334554" cy="5709600"/>
              </a:xfrm>
            </p:grpSpPr>
            <p:pic>
              <p:nvPicPr>
                <p:cNvPr id="49" name="Picture 2" descr="S:\Images\cockpit_fake_med_names\cockpit_slider004_fake_med_names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14400" y="887752"/>
                  <a:ext cx="7334554" cy="57096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0" name="Rechteck 49"/>
                <p:cNvSpPr/>
                <p:nvPr/>
              </p:nvSpPr>
              <p:spPr>
                <a:xfrm>
                  <a:off x="2051720" y="2390872"/>
                  <a:ext cx="720080" cy="75009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Abgerundetes Rechteck 50"/>
                <p:cNvSpPr/>
                <p:nvPr/>
              </p:nvSpPr>
              <p:spPr>
                <a:xfrm>
                  <a:off x="2915816" y="2276872"/>
                  <a:ext cx="864096" cy="936104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Abgerundetes Rechteck 51"/>
                <p:cNvSpPr/>
                <p:nvPr/>
              </p:nvSpPr>
              <p:spPr>
                <a:xfrm>
                  <a:off x="4047496" y="2151230"/>
                  <a:ext cx="1100568" cy="1205761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Abgerundetes Rechteck 52"/>
                <p:cNvSpPr/>
                <p:nvPr/>
              </p:nvSpPr>
              <p:spPr>
                <a:xfrm>
                  <a:off x="5364088" y="2276872"/>
                  <a:ext cx="864096" cy="936104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Abgerundetes Rechteck 53"/>
                <p:cNvSpPr/>
                <p:nvPr/>
              </p:nvSpPr>
              <p:spPr>
                <a:xfrm>
                  <a:off x="6392881" y="2377274"/>
                  <a:ext cx="711696" cy="753671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44" name="Picture 5" descr="C:\Users\infocrat\Desktop\CEOday2012\painDrawing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1959" y="2238029"/>
                <a:ext cx="752757" cy="10469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6" descr="C:\Users\infocrat\Desktop\CEOday2012\drawing2_empty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8457" y="2403737"/>
                <a:ext cx="526604" cy="7402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7" descr="C:\Users\infocrat\Desktop\CEOday2012\drawing1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3824" y="2334778"/>
                <a:ext cx="628080" cy="8781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7" name="Picture 7" descr="C:\Users\infocrat\Desktop\CEOday2012\drawing1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4" y="2430850"/>
                <a:ext cx="479275" cy="6701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8" name="Picture 5" descr="C:\Users\infocrat\Desktop\CEOday2012\painDrawing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1386" y="2316345"/>
                <a:ext cx="629498" cy="8755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5" name="Picture 2" descr="C:\Users\infocrat\Desktop\propaganda\machineAndSolution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448" b="55358"/>
            <a:stretch/>
          </p:blipFill>
          <p:spPr bwMode="auto">
            <a:xfrm>
              <a:off x="6463450" y="2857564"/>
              <a:ext cx="712238" cy="6471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7" name="Textfeld 56"/>
            <p:cNvSpPr txBox="1"/>
            <p:nvPr/>
          </p:nvSpPr>
          <p:spPr>
            <a:xfrm>
              <a:off x="3275856" y="1167135"/>
              <a:ext cx="26642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2400" b="1" dirty="0" smtClean="0">
                  <a:solidFill>
                    <a:srgbClr val="00B0F0"/>
                  </a:solidFill>
                </a:rPr>
                <a:t>Logo replacement1</a:t>
              </a:r>
              <a:endParaRPr lang="de-CH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6156176" y="1167135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2400" b="1" dirty="0" smtClean="0">
                  <a:solidFill>
                    <a:srgbClr val="00B0F0"/>
                  </a:solidFill>
                </a:rPr>
                <a:t>Logo replacement2</a:t>
              </a:r>
              <a:endParaRPr lang="de-CH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pic>
        <p:nvPicPr>
          <p:cNvPr id="1030" name="Picture 6" descr="Y:\Corporate Identity\Logo CatchMyPain\LogoCMP_neu\LogoCMP_general_use\LogoCMP_nolanguage\Icon_Com_800x150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030"/>
            <a:ext cx="2390570" cy="44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791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531602" y="3429000"/>
            <a:ext cx="2759378" cy="2166366"/>
            <a:chOff x="576746" y="1340768"/>
            <a:chExt cx="4211278" cy="3306242"/>
          </a:xfrm>
        </p:grpSpPr>
        <p:pic>
          <p:nvPicPr>
            <p:cNvPr id="10" name="Picture Placeholder 2"/>
            <p:cNvPicPr>
              <a:picLocks noChangeAspect="1" noChangeArrowheads="1"/>
            </p:cNvPicPr>
            <p:nvPr/>
          </p:nvPicPr>
          <p:blipFill rotWithShape="1">
            <a:blip r:embed="rId3"/>
            <a:srcRect l="14093" r="6818" b="4631"/>
            <a:stretch/>
          </p:blipFill>
          <p:spPr bwMode="auto">
            <a:xfrm>
              <a:off x="576746" y="1340768"/>
              <a:ext cx="4211278" cy="3306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feld 10"/>
            <p:cNvSpPr txBox="1"/>
            <p:nvPr/>
          </p:nvSpPr>
          <p:spPr>
            <a:xfrm rot="1406939">
              <a:off x="3686991" y="3698456"/>
              <a:ext cx="785707" cy="4227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Comic Sans MS" pitchFamily="66" charset="0"/>
                </a:rPr>
                <a:t>3</a:t>
              </a:r>
              <a:r>
                <a:rPr lang="en-US" sz="1200" dirty="0" smtClean="0">
                  <a:latin typeface="Comic Sans MS" pitchFamily="66" charset="0"/>
                </a:rPr>
                <a:t>0$</a:t>
              </a:r>
              <a:endParaRPr lang="en-US" sz="1200" dirty="0">
                <a:latin typeface="Comic Sans MS" pitchFamily="66" charset="0"/>
              </a:endParaRPr>
            </a:p>
          </p:txBody>
        </p:sp>
      </p:grpSp>
      <p:sp>
        <p:nvSpPr>
          <p:cNvPr id="4" name="Textfeld 3"/>
          <p:cNvSpPr txBox="1"/>
          <p:nvPr/>
        </p:nvSpPr>
        <p:spPr>
          <a:xfrm>
            <a:off x="280776" y="1052736"/>
            <a:ext cx="447585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Party 1</a:t>
            </a:r>
            <a:endParaRPr lang="en-US" sz="32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Point 1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Point 2</a:t>
            </a:r>
            <a:endParaRPr lang="en-US" sz="2400" dirty="0"/>
          </a:p>
          <a:p>
            <a:pPr algn="ctr"/>
            <a:endParaRPr lang="en-US" sz="3200" b="1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4932040" y="1052736"/>
            <a:ext cx="410445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/>
              <a:t>Party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Point 3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Point 4</a:t>
            </a:r>
            <a:endParaRPr lang="en-US" sz="2400" dirty="0"/>
          </a:p>
          <a:p>
            <a:pPr algn="just"/>
            <a:endParaRPr lang="en-US" sz="2800" b="1" dirty="0" smtClean="0"/>
          </a:p>
          <a:p>
            <a:pPr algn="just"/>
            <a:r>
              <a:rPr lang="en-US" sz="2800" b="1" dirty="0" smtClean="0"/>
              <a:t>Party 3</a:t>
            </a:r>
            <a:endParaRPr lang="en-US" sz="2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Point 5</a:t>
            </a:r>
            <a:endParaRPr lang="en-US" sz="2400" dirty="0"/>
          </a:p>
          <a:p>
            <a:pPr algn="just"/>
            <a:endParaRPr lang="en-US" sz="2800" b="1" dirty="0" smtClean="0"/>
          </a:p>
          <a:p>
            <a:pPr algn="just"/>
            <a:r>
              <a:rPr lang="en-US" sz="2800" b="1" dirty="0" smtClean="0"/>
              <a:t>Party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Point 6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Point 7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Point 8</a:t>
            </a:r>
            <a:endParaRPr lang="en-US" sz="2400" dirty="0"/>
          </a:p>
        </p:txBody>
      </p:sp>
      <p:pic>
        <p:nvPicPr>
          <p:cNvPr id="15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Business Models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435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pieren 9"/>
          <p:cNvGrpSpPr/>
          <p:nvPr/>
        </p:nvGrpSpPr>
        <p:grpSpPr>
          <a:xfrm>
            <a:off x="805036" y="5157192"/>
            <a:ext cx="4991100" cy="1120130"/>
            <a:chOff x="805036" y="880517"/>
            <a:chExt cx="4991100" cy="1120130"/>
          </a:xfrm>
        </p:grpSpPr>
        <p:pic>
          <p:nvPicPr>
            <p:cNvPr id="5" name="Picture 2" descr="C:\Users\infocrat\Desktop\CTI-invest\backPainSearch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036" y="880517"/>
              <a:ext cx="4991100" cy="67627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C:\Users\infocrat\Desktop\CTI-invest\searchResults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600597"/>
              <a:ext cx="3971925" cy="400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feld 8"/>
          <p:cNvSpPr txBox="1"/>
          <p:nvPr/>
        </p:nvSpPr>
        <p:spPr>
          <a:xfrm>
            <a:off x="6300192" y="5329926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Words only</a:t>
            </a:r>
            <a:endParaRPr lang="en-US" sz="2800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1331640" y="1338495"/>
            <a:ext cx="3997922" cy="1231066"/>
            <a:chOff x="777305" y="2908053"/>
            <a:chExt cx="4586783" cy="1412391"/>
          </a:xfrm>
        </p:grpSpPr>
        <p:pic>
          <p:nvPicPr>
            <p:cNvPr id="1026" name="Picture 2" descr="C:\Users\infocrat\Desktop\paindiary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305" y="2938760"/>
              <a:ext cx="1396702" cy="13816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infocrat\Desktop\paintracker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951350"/>
              <a:ext cx="1330670" cy="12950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infocrat\Desktop\diary3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7602" y="2908053"/>
              <a:ext cx="1346486" cy="1332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0" name="Picture 6" descr="C:\Users\infocrat\Desktop\plm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11306"/>
            <a:ext cx="31623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6300192" y="3529727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Not pain specific</a:t>
            </a:r>
          </a:p>
        </p:txBody>
      </p:sp>
      <p:sp>
        <p:nvSpPr>
          <p:cNvPr id="13" name="Rechteck 12"/>
          <p:cNvSpPr/>
          <p:nvPr/>
        </p:nvSpPr>
        <p:spPr>
          <a:xfrm>
            <a:off x="539552" y="1201345"/>
            <a:ext cx="5472608" cy="1435567"/>
          </a:xfrm>
          <a:prstGeom prst="rect">
            <a:avLst/>
          </a:prstGeom>
          <a:noFill/>
          <a:ln w="15875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Rechteck 19"/>
          <p:cNvSpPr/>
          <p:nvPr/>
        </p:nvSpPr>
        <p:spPr>
          <a:xfrm>
            <a:off x="543000" y="4873753"/>
            <a:ext cx="5472608" cy="1435567"/>
          </a:xfrm>
          <a:prstGeom prst="rect">
            <a:avLst/>
          </a:prstGeom>
          <a:noFill/>
          <a:ln w="15875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Rechteck 21"/>
          <p:cNvSpPr/>
          <p:nvPr/>
        </p:nvSpPr>
        <p:spPr>
          <a:xfrm>
            <a:off x="528244" y="3073553"/>
            <a:ext cx="5472608" cy="1435567"/>
          </a:xfrm>
          <a:prstGeom prst="rect">
            <a:avLst/>
          </a:prstGeom>
          <a:noFill/>
          <a:ln w="15875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Textfeld 22"/>
          <p:cNvSpPr txBox="1"/>
          <p:nvPr/>
        </p:nvSpPr>
        <p:spPr>
          <a:xfrm>
            <a:off x="6300192" y="1657518"/>
            <a:ext cx="2339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Simple diary</a:t>
            </a:r>
            <a:endParaRPr lang="en-US" sz="2800" dirty="0"/>
          </a:p>
        </p:txBody>
      </p:sp>
      <p:sp>
        <p:nvSpPr>
          <p:cNvPr id="17" name="Textfeld 16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Competition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850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aniel\myCompany\cti\ctiStartup_Coaching\CA\photo_danie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09" b="19632"/>
          <a:stretch/>
        </p:blipFill>
        <p:spPr bwMode="auto">
          <a:xfrm>
            <a:off x="422570" y="1196752"/>
            <a:ext cx="900000" cy="1008885"/>
          </a:xfrm>
          <a:prstGeom prst="rect">
            <a:avLst/>
          </a:prstGeom>
          <a:noFill/>
          <a:ln w="317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aniel\myCompany\cti\ctiStartup_Coaching\CA\photo_christian_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5" b="9828"/>
          <a:stretch/>
        </p:blipFill>
        <p:spPr bwMode="auto">
          <a:xfrm>
            <a:off x="422520" y="3362266"/>
            <a:ext cx="900000" cy="1007799"/>
          </a:xfrm>
          <a:prstGeom prst="rect">
            <a:avLst/>
          </a:prstGeom>
          <a:noFill/>
          <a:ln w="317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1512168" y="1200664"/>
            <a:ext cx="7884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1A60A7"/>
                </a:solidFill>
              </a:rPr>
              <a:t>Name Surname, position 100%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/>
              <a:t>(Age), Education</a:t>
            </a:r>
          </a:p>
          <a:p>
            <a:r>
              <a:rPr lang="en-US" sz="2400" dirty="0" smtClean="0"/>
              <a:t>Experience</a:t>
            </a:r>
          </a:p>
        </p:txBody>
      </p:sp>
      <p:sp>
        <p:nvSpPr>
          <p:cNvPr id="6" name="Rechteck 5"/>
          <p:cNvSpPr/>
          <p:nvPr/>
        </p:nvSpPr>
        <p:spPr>
          <a:xfrm>
            <a:off x="1485234" y="3384132"/>
            <a:ext cx="7594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1A60A7"/>
                </a:solidFill>
              </a:rPr>
              <a:t>Name Surname, position 100% </a:t>
            </a:r>
            <a:r>
              <a:rPr lang="en-US" sz="2400" dirty="0" smtClean="0"/>
              <a:t>(Age), Education</a:t>
            </a:r>
          </a:p>
          <a:p>
            <a:r>
              <a:rPr lang="en-US" sz="2400" dirty="0" smtClean="0"/>
              <a:t>Experience</a:t>
            </a:r>
            <a:endParaRPr lang="en-US" sz="2400" dirty="0"/>
          </a:p>
        </p:txBody>
      </p:sp>
      <p:pic>
        <p:nvPicPr>
          <p:cNvPr id="17" name="Picture 2" descr="C:\daniel\myCompany\cti\ctiStartup_Coaching\CA\PC100639_cu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3" t="13025" r="17592" b="20879"/>
          <a:stretch/>
        </p:blipFill>
        <p:spPr bwMode="auto">
          <a:xfrm>
            <a:off x="422520" y="2281073"/>
            <a:ext cx="900000" cy="1007799"/>
          </a:xfrm>
          <a:prstGeom prst="rect">
            <a:avLst/>
          </a:prstGeom>
          <a:noFill/>
          <a:ln w="317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473566" y="4509120"/>
            <a:ext cx="7750953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1A60A7"/>
                </a:solidFill>
              </a:rPr>
              <a:t>+ </a:t>
            </a:r>
            <a:r>
              <a:rPr lang="en-US" sz="2400" b="1" dirty="0" smtClean="0">
                <a:solidFill>
                  <a:srgbClr val="1A60A7"/>
                </a:solidFill>
              </a:rPr>
              <a:t>00 </a:t>
            </a:r>
            <a:r>
              <a:rPr lang="en-US" sz="2400" b="1" dirty="0" smtClean="0">
                <a:solidFill>
                  <a:srgbClr val="1A60A7"/>
                </a:solidFill>
              </a:rPr>
              <a:t>developers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/>
              <a:t>00 </a:t>
            </a:r>
            <a:r>
              <a:rPr lang="en-US" sz="2400" dirty="0" smtClean="0"/>
              <a:t>x 100%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1A60A7"/>
                </a:solidFill>
              </a:rPr>
              <a:t>+ </a:t>
            </a:r>
            <a:r>
              <a:rPr lang="en-US" sz="2400" b="1" dirty="0" smtClean="0">
                <a:solidFill>
                  <a:srgbClr val="1A60A7"/>
                </a:solidFill>
              </a:rPr>
              <a:t>00 </a:t>
            </a:r>
            <a:r>
              <a:rPr lang="en-US" sz="2400" b="1" dirty="0" smtClean="0">
                <a:solidFill>
                  <a:srgbClr val="1A60A7"/>
                </a:solidFill>
              </a:rPr>
              <a:t>Marketing &amp; PR</a:t>
            </a:r>
            <a:r>
              <a:rPr lang="en-US" sz="2400" dirty="0" smtClean="0"/>
              <a:t> 100%</a:t>
            </a:r>
            <a:endParaRPr lang="en-US" sz="700" dirty="0"/>
          </a:p>
          <a:p>
            <a:pPr>
              <a:lnSpc>
                <a:spcPct val="120000"/>
              </a:lnSpc>
            </a:pPr>
            <a:r>
              <a:rPr lang="en-US" sz="2400" b="1" dirty="0" smtClean="0">
                <a:solidFill>
                  <a:srgbClr val="1A60A7"/>
                </a:solidFill>
              </a:rPr>
              <a:t>+ </a:t>
            </a:r>
            <a:r>
              <a:rPr lang="en-US" sz="2400" b="1" dirty="0" smtClean="0">
                <a:solidFill>
                  <a:srgbClr val="1A60A7"/>
                </a:solidFill>
              </a:rPr>
              <a:t>00 </a:t>
            </a:r>
            <a:r>
              <a:rPr lang="en-US" sz="2400" b="1" dirty="0" smtClean="0">
                <a:solidFill>
                  <a:srgbClr val="1A60A7"/>
                </a:solidFill>
              </a:rPr>
              <a:t>part time: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/>
              <a:t>position</a:t>
            </a:r>
            <a:r>
              <a:rPr lang="en-US" sz="2400" dirty="0" smtClean="0"/>
              <a:t>, position, position, </a:t>
            </a:r>
            <a:endParaRPr lang="en-US" sz="700" dirty="0"/>
          </a:p>
          <a:p>
            <a:pPr>
              <a:lnSpc>
                <a:spcPct val="120000"/>
              </a:lnSpc>
            </a:pPr>
            <a:r>
              <a:rPr lang="en-US" sz="2400" b="1" dirty="0" smtClean="0">
                <a:solidFill>
                  <a:srgbClr val="1A60A7"/>
                </a:solidFill>
              </a:rPr>
              <a:t>+ Medical Advisory Board</a:t>
            </a:r>
            <a:endParaRPr lang="en-US" sz="2400" dirty="0" smtClean="0"/>
          </a:p>
        </p:txBody>
      </p:sp>
      <p:sp>
        <p:nvSpPr>
          <p:cNvPr id="18" name="Inhaltsplatzhalter 2"/>
          <p:cNvSpPr>
            <a:spLocks noGrp="1"/>
          </p:cNvSpPr>
          <p:nvPr>
            <p:ph idx="1"/>
          </p:nvPr>
        </p:nvSpPr>
        <p:spPr>
          <a:xfrm>
            <a:off x="1485528" y="2250586"/>
            <a:ext cx="7334944" cy="830997"/>
          </a:xfr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1A60A7"/>
                </a:solidFill>
              </a:rPr>
              <a:t>Name Surname, position 100% </a:t>
            </a:r>
            <a:r>
              <a:rPr lang="en-US" sz="2400" dirty="0" smtClean="0"/>
              <a:t>(Age), Education</a:t>
            </a:r>
            <a:br>
              <a:rPr lang="en-US" sz="2400" dirty="0" smtClean="0"/>
            </a:br>
            <a:r>
              <a:rPr lang="en-US" sz="2400" dirty="0" smtClean="0"/>
              <a:t>Experience</a:t>
            </a:r>
            <a:endParaRPr lang="en-US" sz="2400" dirty="0"/>
          </a:p>
        </p:txBody>
      </p:sp>
      <p:pic>
        <p:nvPicPr>
          <p:cNvPr id="12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Team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756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Autofit/>
          </a:bodyPr>
          <a:lstStyle/>
          <a:p>
            <a:pPr lvl="0">
              <a:spcBef>
                <a:spcPts val="2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1A60A7"/>
                </a:solidFill>
              </a:rPr>
              <a:t>Dr. med. Name Surname</a:t>
            </a:r>
            <a:r>
              <a:rPr lang="en-US" sz="2000" dirty="0" smtClean="0"/>
              <a:t>, </a:t>
            </a:r>
            <a:r>
              <a:rPr lang="en-US" sz="2000" dirty="0" err="1" smtClean="0"/>
              <a:t>Funtion</a:t>
            </a:r>
            <a:r>
              <a:rPr lang="en-US" sz="2000" dirty="0" smtClean="0"/>
              <a:t> Institution </a:t>
            </a:r>
            <a:r>
              <a:rPr lang="en-US" sz="2000" dirty="0" err="1" smtClean="0"/>
              <a:t>lorem</a:t>
            </a:r>
            <a:r>
              <a:rPr lang="en-US" sz="2000" dirty="0" smtClean="0"/>
              <a:t> </a:t>
            </a:r>
            <a:r>
              <a:rPr lang="en-US" sz="2000" dirty="0" err="1" smtClean="0"/>
              <a:t>ipusum</a:t>
            </a:r>
            <a:r>
              <a:rPr lang="en-US" sz="2000" dirty="0" smtClean="0"/>
              <a:t> etc. over two lines please</a:t>
            </a:r>
          </a:p>
          <a:p>
            <a:pPr lvl="0">
              <a:spcBef>
                <a:spcPts val="2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1A60A7"/>
                </a:solidFill>
              </a:rPr>
              <a:t>Dr. med. Name Surname</a:t>
            </a:r>
            <a:r>
              <a:rPr lang="en-US" sz="2000" dirty="0"/>
              <a:t>, </a:t>
            </a:r>
            <a:r>
              <a:rPr lang="en-US" sz="2000" dirty="0" err="1"/>
              <a:t>Funtion</a:t>
            </a:r>
            <a:r>
              <a:rPr lang="en-US" sz="2000" dirty="0"/>
              <a:t> Institution</a:t>
            </a:r>
            <a:endParaRPr lang="en-US" sz="2000" dirty="0" smtClean="0"/>
          </a:p>
          <a:p>
            <a:pPr lvl="0">
              <a:spcBef>
                <a:spcPts val="2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1A60A7"/>
                </a:solidFill>
              </a:rPr>
              <a:t>Dr. phil. </a:t>
            </a:r>
            <a:r>
              <a:rPr lang="en-US" sz="2000" b="1" dirty="0">
                <a:solidFill>
                  <a:srgbClr val="1A60A7"/>
                </a:solidFill>
              </a:rPr>
              <a:t>Name Surname</a:t>
            </a:r>
            <a:r>
              <a:rPr lang="en-US" sz="2000" dirty="0"/>
              <a:t>, </a:t>
            </a:r>
            <a:r>
              <a:rPr lang="en-US" sz="2000" dirty="0" err="1"/>
              <a:t>Funtion</a:t>
            </a:r>
            <a:r>
              <a:rPr lang="en-US" sz="2000" dirty="0"/>
              <a:t> Institution </a:t>
            </a:r>
            <a:r>
              <a:rPr lang="en-US" sz="2000" dirty="0" err="1"/>
              <a:t>lorem</a:t>
            </a:r>
            <a:r>
              <a:rPr lang="en-US" sz="2000" dirty="0"/>
              <a:t> </a:t>
            </a:r>
            <a:r>
              <a:rPr lang="en-US" sz="2000" dirty="0" err="1"/>
              <a:t>ipusum</a:t>
            </a:r>
            <a:r>
              <a:rPr lang="en-US" sz="2000" dirty="0"/>
              <a:t> etc. over </a:t>
            </a:r>
            <a:r>
              <a:rPr lang="en-US" sz="2000" dirty="0" smtClean="0"/>
              <a:t>two-three </a:t>
            </a:r>
            <a:r>
              <a:rPr lang="en-US" sz="2000" dirty="0"/>
              <a:t>lines please</a:t>
            </a:r>
          </a:p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1A60A7"/>
                </a:solidFill>
              </a:rPr>
              <a:t>Dr. med. </a:t>
            </a:r>
            <a:r>
              <a:rPr lang="en-US" sz="2000" b="1" dirty="0">
                <a:solidFill>
                  <a:srgbClr val="1A60A7"/>
                </a:solidFill>
              </a:rPr>
              <a:t>Name Surname</a:t>
            </a:r>
            <a:r>
              <a:rPr lang="en-US" sz="2000" dirty="0"/>
              <a:t>, </a:t>
            </a:r>
            <a:r>
              <a:rPr lang="en-US" sz="2000" dirty="0" err="1"/>
              <a:t>Funtion</a:t>
            </a:r>
            <a:r>
              <a:rPr lang="en-US" sz="2000" dirty="0"/>
              <a:t> Institution</a:t>
            </a:r>
            <a:endParaRPr lang="en-US" sz="2000" dirty="0" smtClean="0"/>
          </a:p>
          <a:p>
            <a:pPr lvl="0">
              <a:spcBef>
                <a:spcPts val="2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1A60A7"/>
                </a:solidFill>
              </a:rPr>
              <a:t>PD Dr. med. </a:t>
            </a:r>
            <a:r>
              <a:rPr lang="en-US" sz="2000" b="1" dirty="0" err="1" smtClean="0">
                <a:solidFill>
                  <a:srgbClr val="1A60A7"/>
                </a:solidFill>
              </a:rPr>
              <a:t>habil</a:t>
            </a:r>
            <a:r>
              <a:rPr lang="en-US" sz="2000" b="1" dirty="0">
                <a:solidFill>
                  <a:srgbClr val="1A60A7"/>
                </a:solidFill>
              </a:rPr>
              <a:t>. Name Surname</a:t>
            </a:r>
            <a:r>
              <a:rPr lang="en-US" sz="2000" dirty="0"/>
              <a:t>, </a:t>
            </a:r>
            <a:r>
              <a:rPr lang="en-US" sz="2000" dirty="0" err="1"/>
              <a:t>Funtion</a:t>
            </a:r>
            <a:r>
              <a:rPr lang="en-US" sz="2000" dirty="0"/>
              <a:t> </a:t>
            </a:r>
            <a:r>
              <a:rPr lang="en-US" sz="2000" dirty="0" smtClean="0"/>
              <a:t>Institution</a:t>
            </a:r>
          </a:p>
          <a:p>
            <a:pPr lvl="0">
              <a:spcBef>
                <a:spcPts val="20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1A60A7"/>
                </a:solidFill>
              </a:rPr>
              <a:t>Name Surname</a:t>
            </a:r>
            <a:r>
              <a:rPr lang="en-US" sz="2000" dirty="0"/>
              <a:t>, </a:t>
            </a:r>
            <a:r>
              <a:rPr lang="en-US" sz="2000" dirty="0" err="1"/>
              <a:t>Funtion</a:t>
            </a:r>
            <a:r>
              <a:rPr lang="en-US" sz="2000" dirty="0"/>
              <a:t> </a:t>
            </a:r>
            <a:r>
              <a:rPr lang="en-US" sz="2000" dirty="0" smtClean="0"/>
              <a:t>Institution</a:t>
            </a:r>
          </a:p>
          <a:p>
            <a:pPr lvl="0">
              <a:spcBef>
                <a:spcPts val="2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1A60A7"/>
                </a:solidFill>
              </a:rPr>
              <a:t>Dr</a:t>
            </a:r>
            <a:r>
              <a:rPr lang="en-US" sz="2000" b="1" dirty="0">
                <a:solidFill>
                  <a:srgbClr val="1A60A7"/>
                </a:solidFill>
              </a:rPr>
              <a:t>. Name Surname</a:t>
            </a:r>
            <a:r>
              <a:rPr lang="en-US" sz="2000" dirty="0"/>
              <a:t>, </a:t>
            </a:r>
            <a:r>
              <a:rPr lang="en-US" sz="2000" dirty="0" err="1"/>
              <a:t>Funtion</a:t>
            </a:r>
            <a:r>
              <a:rPr lang="en-US" sz="2000" dirty="0"/>
              <a:t> </a:t>
            </a:r>
            <a:r>
              <a:rPr lang="en-US" sz="2000" dirty="0" smtClean="0"/>
              <a:t>Institution</a:t>
            </a:r>
          </a:p>
          <a:p>
            <a:pPr lvl="0">
              <a:spcBef>
                <a:spcPts val="2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1A60A7"/>
                </a:solidFill>
              </a:rPr>
              <a:t>Dr</a:t>
            </a:r>
            <a:r>
              <a:rPr lang="en-US" sz="2000" b="1" dirty="0">
                <a:solidFill>
                  <a:srgbClr val="1A60A7"/>
                </a:solidFill>
              </a:rPr>
              <a:t>. med. Name Surname &amp; Dr. med. Name Surname</a:t>
            </a:r>
            <a:r>
              <a:rPr lang="en-US" sz="2000" dirty="0" smtClean="0"/>
              <a:t>, Institution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Medical Advisory Board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  <p:pic>
        <p:nvPicPr>
          <p:cNvPr id="4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20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9895" y="1492714"/>
            <a:ext cx="2612176" cy="737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1"/>
          <p:cNvSpPr txBox="1">
            <a:spLocks noChangeArrowheads="1"/>
          </p:cNvSpPr>
          <p:nvPr/>
        </p:nvSpPr>
        <p:spPr bwMode="auto">
          <a:xfrm>
            <a:off x="1309783" y="2144324"/>
            <a:ext cx="256941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de-CH" sz="1050" b="1" dirty="0" err="1" smtClean="0">
                <a:latin typeface="Arial" pitchFamily="34" charset="0"/>
                <a:cs typeface="Arial" pitchFamily="34" charset="0"/>
              </a:rPr>
              <a:t>Commission</a:t>
            </a:r>
            <a:r>
              <a:rPr lang="de-CH" sz="105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CH" sz="1050" b="1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CH" sz="1050" b="1" dirty="0" smtClean="0">
                <a:latin typeface="Arial" pitchFamily="34" charset="0"/>
                <a:cs typeface="Arial" pitchFamily="34" charset="0"/>
              </a:rPr>
              <a:t> Technology </a:t>
            </a:r>
            <a:r>
              <a:rPr lang="de-CH" sz="1050" b="1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CH" sz="1050" b="1" dirty="0" smtClean="0">
                <a:latin typeface="Arial" pitchFamily="34" charset="0"/>
                <a:cs typeface="Arial" pitchFamily="34" charset="0"/>
              </a:rPr>
              <a:t> Innovation, CTI</a:t>
            </a:r>
            <a:endParaRPr lang="de-CH" sz="105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infocrat\Desktop\hasler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49" y="3499538"/>
            <a:ext cx="3169224" cy="361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infocrat\daniel\myCompany\0_CURRENT\presentation2012\logoValen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93" y="3583200"/>
            <a:ext cx="2996558" cy="19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infocrat\Desktop\CTI-invest\IFI_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7574"/>
            <a:ext cx="2023526" cy="100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infocrat\Desktop\Logo-de-vigier-EN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31" b="12835"/>
          <a:stretch/>
        </p:blipFill>
        <p:spPr bwMode="auto">
          <a:xfrm>
            <a:off x="3307418" y="4750504"/>
            <a:ext cx="2149858" cy="110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Partners &amp; Supporters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  <p:pic>
        <p:nvPicPr>
          <p:cNvPr id="9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145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infocrat\Desktop\CTI-invest\achievemen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34" y="653510"/>
            <a:ext cx="1314722" cy="117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infocrat\Desktop\CTI-invest\nextStep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7631">
            <a:off x="273098" y="4125592"/>
            <a:ext cx="1079766" cy="137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583568" y="620688"/>
            <a:ext cx="75249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Achievements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000 year X project CHF 000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/>
              <a:t>Winner of </a:t>
            </a:r>
            <a:r>
              <a:rPr lang="en-US" sz="3200" dirty="0" smtClean="0"/>
              <a:t>a Prize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Closed CHF 000 financing round</a:t>
            </a:r>
            <a:endParaRPr lang="en-US" sz="32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Running </a:t>
            </a:r>
            <a:r>
              <a:rPr lang="en-US" sz="3200" dirty="0"/>
              <a:t>app, </a:t>
            </a:r>
            <a:r>
              <a:rPr lang="en-US" sz="3200" dirty="0" smtClean="0"/>
              <a:t>over 000 users</a:t>
            </a:r>
          </a:p>
          <a:p>
            <a:endParaRPr lang="en-US" sz="3200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solidFill>
                  <a:srgbClr val="0070C0"/>
                </a:solidFill>
              </a:rPr>
              <a:t>Next Steps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Step 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Step 2 </a:t>
            </a:r>
            <a:r>
              <a:rPr lang="en-US" sz="3200" dirty="0" err="1" smtClean="0"/>
              <a:t>lorem</a:t>
            </a:r>
            <a:r>
              <a:rPr lang="en-US" sz="3200" dirty="0" smtClean="0"/>
              <a:t> </a:t>
            </a:r>
            <a:r>
              <a:rPr lang="en-US" sz="3200" dirty="0" err="1" smtClean="0"/>
              <a:t>ipsum</a:t>
            </a:r>
            <a:r>
              <a:rPr lang="en-US" sz="3200" dirty="0" smtClean="0"/>
              <a:t> longer text here</a:t>
            </a:r>
            <a:endParaRPr lang="en-US" sz="32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/>
              <a:t>Step 3</a:t>
            </a:r>
            <a:endParaRPr lang="en-US" sz="3200" dirty="0"/>
          </a:p>
        </p:txBody>
      </p:sp>
      <p:pic>
        <p:nvPicPr>
          <p:cNvPr id="8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954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infocrat\Desktop\odysse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72530"/>
            <a:ext cx="8375960" cy="433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018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2030658"/>
              </p:ext>
            </p:extLst>
          </p:nvPr>
        </p:nvGraphicFramePr>
        <p:xfrm>
          <a:off x="613121" y="908720"/>
          <a:ext cx="7775302" cy="3528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0934"/>
                <a:gridCol w="1156092"/>
                <a:gridCol w="1236029"/>
                <a:gridCol w="1076155"/>
                <a:gridCol w="1156092"/>
              </a:tblGrid>
              <a:tr h="504056">
                <a:tc>
                  <a:txBody>
                    <a:bodyPr/>
                    <a:lstStyle/>
                    <a:p>
                      <a:pPr algn="r"/>
                      <a:r>
                        <a:rPr lang="en-US" sz="2400" noProof="0" dirty="0" smtClean="0"/>
                        <a:t>Year:</a:t>
                      </a:r>
                      <a:endParaRPr lang="en-US" sz="2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dirty="0" smtClean="0"/>
                        <a:t>2014</a:t>
                      </a:r>
                      <a:endParaRPr lang="en-US" sz="2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dirty="0" smtClean="0"/>
                        <a:t>2015</a:t>
                      </a:r>
                      <a:endParaRPr lang="en-US" sz="2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dirty="0" smtClean="0"/>
                        <a:t>2016</a:t>
                      </a:r>
                      <a:endParaRPr lang="en-US" sz="2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dirty="0" smtClean="0"/>
                        <a:t>2017</a:t>
                      </a:r>
                      <a:endParaRPr lang="en-US" sz="2400" noProof="0" dirty="0"/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New</a:t>
                      </a:r>
                      <a:r>
                        <a:rPr lang="en-US" sz="2400" baseline="0" noProof="0" dirty="0" smtClean="0"/>
                        <a:t> u</a:t>
                      </a:r>
                      <a:r>
                        <a:rPr lang="en-US" sz="2400" noProof="0" dirty="0" smtClean="0"/>
                        <a:t>sers per year (T)</a:t>
                      </a:r>
                      <a:endParaRPr lang="en-US" sz="2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0000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0000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0000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US" sz="1800" noProof="0" dirty="0" smtClean="0"/>
                        <a:t>%</a:t>
                      </a:r>
                      <a:r>
                        <a:rPr lang="en-US" sz="1800" baseline="0" noProof="0" dirty="0" smtClean="0"/>
                        <a:t> paying  x life time value (CHF)</a:t>
                      </a:r>
                      <a:endParaRPr lang="en-US" sz="1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800" b="0" i="0" u="none" strike="noStrike" dirty="0" smtClean="0">
                          <a:effectLst/>
                          <a:latin typeface="+mn-lt"/>
                        </a:rPr>
                        <a:t>00% x 00 </a:t>
                      </a:r>
                      <a:endParaRPr lang="de-CH" sz="18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800" b="0" i="0" u="none" strike="noStrike" dirty="0" smtClean="0">
                          <a:effectLst/>
                          <a:latin typeface="+mn-lt"/>
                        </a:rPr>
                        <a:t>00% x 00 </a:t>
                      </a:r>
                      <a:endParaRPr lang="de-CH" sz="18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800" b="0" i="0" u="none" strike="noStrike" dirty="0" smtClean="0">
                          <a:effectLst/>
                          <a:latin typeface="+mn-lt"/>
                        </a:rPr>
                        <a:t>00% x 00 </a:t>
                      </a:r>
                      <a:endParaRPr lang="de-CH" sz="18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800" b="0" i="0" u="none" strike="noStrike" dirty="0" smtClean="0">
                          <a:effectLst/>
                          <a:latin typeface="+mn-lt"/>
                        </a:rPr>
                        <a:t>00% x 00</a:t>
                      </a:r>
                      <a:endParaRPr lang="de-CH" sz="18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Sales (TCHF)</a:t>
                      </a:r>
                      <a:endParaRPr lang="en-US" sz="2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 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0000 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0000 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0000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Net profit (TCHF)</a:t>
                      </a:r>
                      <a:endParaRPr lang="en-US" sz="2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-000 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0000 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0000 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0000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Cumulated FCF (TCHF)</a:t>
                      </a:r>
                      <a:endParaRPr lang="en-US" sz="2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-000 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00000 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00000 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00000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FTEs</a:t>
                      </a:r>
                      <a:endParaRPr lang="en-US" sz="2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400" b="0" i="0" u="none" strike="noStrike" dirty="0" smtClean="0">
                          <a:effectLst/>
                          <a:latin typeface="+mn-lt"/>
                        </a:rPr>
                        <a:t>00</a:t>
                      </a:r>
                      <a:endParaRPr lang="de-CH" sz="2400" b="0" i="0" u="none" strike="noStrike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0" name="Rechteck 19"/>
          <p:cNvSpPr/>
          <p:nvPr/>
        </p:nvSpPr>
        <p:spPr>
          <a:xfrm>
            <a:off x="-13920" y="6581959"/>
            <a:ext cx="9157919" cy="285401"/>
          </a:xfrm>
          <a:prstGeom prst="rect">
            <a:avLst/>
          </a:prstGeom>
          <a:solidFill>
            <a:srgbClr val="1A60A7"/>
          </a:solidFill>
          <a:ln w="25400" cap="rnd" cmpd="sng" algn="ctr">
            <a:noFill/>
            <a:prstDash val="solid"/>
          </a:ln>
          <a:effectLst/>
        </p:spPr>
        <p:txBody>
          <a:bodyPr lIns="43200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Foliennummernplatzhalter 64"/>
          <p:cNvSpPr>
            <a:spLocks noGrp="1"/>
          </p:cNvSpPr>
          <p:nvPr>
            <p:ph type="sldNum" sz="quarter" idx="4294967295"/>
          </p:nvPr>
        </p:nvSpPr>
        <p:spPr>
          <a:xfrm>
            <a:off x="697490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6AE60A-B69C-4790-82F7-3882EDF23186}" type="slidenum">
              <a:rPr kumimoji="0" lang="en-US" b="0" i="0" u="none" strike="noStrike" kern="0" cap="none" spc="0" normalizeH="0" baseline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800" b="0" i="0" u="none" strike="noStrike" kern="0" cap="none" spc="0" normalizeH="0" baseline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468760" y="4581128"/>
            <a:ext cx="7783760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 smtClean="0">
                <a:solidFill>
                  <a:srgbClr val="0070C0"/>
                </a:solidFill>
                <a:sym typeface="Wingdings" pitchFamily="2" charset="2"/>
              </a:rPr>
              <a:t>Capital need: </a:t>
            </a:r>
            <a:r>
              <a:rPr lang="en-US" sz="2400" b="1" dirty="0" smtClean="0">
                <a:solidFill>
                  <a:prstClr val="black"/>
                </a:solidFill>
                <a:sym typeface="Wingdings" pitchFamily="2" charset="2"/>
              </a:rPr>
              <a:t>000 </a:t>
            </a:r>
            <a:r>
              <a:rPr lang="en-US" sz="2400" dirty="0" smtClean="0">
                <a:solidFill>
                  <a:prstClr val="black"/>
                </a:solidFill>
                <a:sym typeface="Wingdings" pitchFamily="2" charset="2"/>
              </a:rPr>
              <a:t>until break even in early 0000</a:t>
            </a:r>
            <a:endParaRPr lang="en-US" sz="1400" dirty="0" smtClean="0">
              <a:solidFill>
                <a:prstClr val="black"/>
              </a:solidFill>
              <a:sym typeface="Wingdings" pitchFamily="2" charset="2"/>
            </a:endParaRPr>
          </a:p>
          <a:p>
            <a:pPr>
              <a:lnSpc>
                <a:spcPct val="120000"/>
              </a:lnSpc>
            </a:pPr>
            <a:r>
              <a:rPr lang="en-US" sz="2400" b="1" dirty="0" smtClean="0">
                <a:solidFill>
                  <a:srgbClr val="0070C0"/>
                </a:solidFill>
                <a:sym typeface="Wingdings" pitchFamily="2" charset="2"/>
              </a:rPr>
              <a:t>Use of funds: </a:t>
            </a:r>
            <a:r>
              <a:rPr lang="en-US" sz="2400" dirty="0" smtClean="0">
                <a:solidFill>
                  <a:prstClr val="black"/>
                </a:solidFill>
                <a:sym typeface="Wingdings" pitchFamily="2" charset="2"/>
              </a:rPr>
              <a:t>Use 1, use 2</a:t>
            </a:r>
          </a:p>
          <a:p>
            <a:pPr>
              <a:lnSpc>
                <a:spcPct val="120000"/>
              </a:lnSpc>
            </a:pPr>
            <a:endParaRPr lang="en-US" sz="2400" b="1" dirty="0">
              <a:solidFill>
                <a:prstClr val="black"/>
              </a:solidFill>
              <a:sym typeface="Wingdings" pitchFamily="2" charset="2"/>
            </a:endParaRPr>
          </a:p>
          <a:p>
            <a:r>
              <a:rPr lang="en-US" sz="2400" b="1" dirty="0" smtClean="0">
                <a:solidFill>
                  <a:srgbClr val="0070C0"/>
                </a:solidFill>
                <a:sym typeface="Wingdings" pitchFamily="2" charset="2"/>
              </a:rPr>
              <a:t>Exit: </a:t>
            </a:r>
            <a:r>
              <a:rPr lang="en-US" sz="2400" dirty="0" smtClean="0">
                <a:solidFill>
                  <a:prstClr val="black"/>
                </a:solidFill>
                <a:sym typeface="Wingdings" pitchFamily="2" charset="2"/>
              </a:rPr>
              <a:t>Exit e.g. to company 1, company 2, company 3</a:t>
            </a:r>
            <a:endParaRPr lang="en-US" sz="2400" dirty="0">
              <a:solidFill>
                <a:prstClr val="black"/>
              </a:solidFill>
              <a:sym typeface="Wingdings" pitchFamily="2" charset="2"/>
            </a:endParaRPr>
          </a:p>
        </p:txBody>
      </p:sp>
      <p:pic>
        <p:nvPicPr>
          <p:cNvPr id="5122" name="Picture 2" descr="C:\Users\infocrat\Desktop\CTI-invest\moneyB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2" y="4649628"/>
            <a:ext cx="748678" cy="84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infocrat\Desktop\CTI-invest\exi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14" y="5690951"/>
            <a:ext cx="808238" cy="80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dirty="0" smtClean="0">
                <a:solidFill>
                  <a:srgbClr val="1A60A7"/>
                </a:solidFill>
              </a:rPr>
              <a:t>Financials (just </a:t>
            </a:r>
            <a:r>
              <a:rPr lang="en-US" sz="3200" b="0" dirty="0" smtClean="0">
                <a:solidFill>
                  <a:srgbClr val="1A60A7"/>
                </a:solidFill>
              </a:rPr>
              <a:t>X </a:t>
            </a:r>
            <a:r>
              <a:rPr lang="en-US" sz="3200" b="0" dirty="0">
                <a:solidFill>
                  <a:srgbClr val="1A60A7"/>
                </a:solidFill>
              </a:rPr>
              <a:t>r</a:t>
            </a:r>
            <a:r>
              <a:rPr lang="en-US" sz="3200" b="0" dirty="0" smtClean="0">
                <a:solidFill>
                  <a:srgbClr val="1A60A7"/>
                </a:solidFill>
              </a:rPr>
              <a:t>evenues from CatchMyPain)</a:t>
            </a:r>
            <a:endParaRPr lang="en-US" sz="3200" b="0" dirty="0">
              <a:solidFill>
                <a:srgbClr val="1A60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95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-13920" y="6525344"/>
            <a:ext cx="9157919" cy="342016"/>
          </a:xfrm>
          <a:prstGeom prst="rect">
            <a:avLst/>
          </a:prstGeom>
          <a:solidFill>
            <a:srgbClr val="1A6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tlCol="0" anchor="ctr"/>
          <a:lstStyle/>
          <a:p>
            <a:endParaRPr lang="en-US" sz="3200"/>
          </a:p>
        </p:txBody>
      </p:sp>
      <p:sp>
        <p:nvSpPr>
          <p:cNvPr id="12" name="Foliennummernplatzhalter 64"/>
          <p:cNvSpPr>
            <a:spLocks noGrp="1"/>
          </p:cNvSpPr>
          <p:nvPr>
            <p:ph type="sldNum" sz="quarter" idx="4294967295"/>
          </p:nvPr>
        </p:nvSpPr>
        <p:spPr>
          <a:xfrm>
            <a:off x="6974904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6C6AE60A-B69C-4790-82F7-3882EDF23186}" type="slidenum">
              <a:rPr lang="en-US" smtClean="0">
                <a:solidFill>
                  <a:schemeClr val="bg1"/>
                </a:solidFill>
              </a:rPr>
              <a:pPr/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791935529"/>
              </p:ext>
            </p:extLst>
          </p:nvPr>
        </p:nvGraphicFramePr>
        <p:xfrm>
          <a:off x="2342210" y="2721704"/>
          <a:ext cx="5614166" cy="3638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5106517" y="3996629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36%</a:t>
            </a:r>
            <a:endParaRPr lang="en-US" sz="2400" dirty="0"/>
          </a:p>
        </p:txBody>
      </p:sp>
      <p:sp>
        <p:nvSpPr>
          <p:cNvPr id="13" name="Textfeld 12"/>
          <p:cNvSpPr txBox="1"/>
          <p:nvPr/>
        </p:nvSpPr>
        <p:spPr>
          <a:xfrm>
            <a:off x="5006506" y="5229200"/>
            <a:ext cx="1144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45%</a:t>
            </a:r>
            <a:endParaRPr lang="en-US" sz="2400" dirty="0"/>
          </a:p>
        </p:txBody>
      </p:sp>
      <p:sp>
        <p:nvSpPr>
          <p:cNvPr id="14" name="Textfeld 13"/>
          <p:cNvSpPr txBox="1"/>
          <p:nvPr/>
        </p:nvSpPr>
        <p:spPr>
          <a:xfrm>
            <a:off x="4078403" y="4437112"/>
            <a:ext cx="1144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19%</a:t>
            </a:r>
            <a:endParaRPr lang="en-US" sz="2400" dirty="0"/>
          </a:p>
        </p:txBody>
      </p:sp>
      <p:sp>
        <p:nvSpPr>
          <p:cNvPr id="2" name="Rechteck 1"/>
          <p:cNvSpPr/>
          <p:nvPr/>
        </p:nvSpPr>
        <p:spPr>
          <a:xfrm>
            <a:off x="3347863" y="836712"/>
            <a:ext cx="55361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More than </a:t>
            </a: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100 </a:t>
            </a:r>
            <a:r>
              <a:rPr lang="en-US" sz="3600" b="1" dirty="0" err="1" smtClean="0">
                <a:solidFill>
                  <a:schemeClr val="accent6">
                    <a:lumMod val="75000"/>
                  </a:schemeClr>
                </a:solidFill>
              </a:rPr>
              <a:t>mio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600" b="1" dirty="0" smtClean="0"/>
              <a:t>patients</a:t>
            </a:r>
            <a:br>
              <a:rPr lang="en-US" sz="3600" b="1" dirty="0" smtClean="0"/>
            </a:br>
            <a:r>
              <a:rPr lang="en-US" sz="3600" b="1" dirty="0" smtClean="0"/>
              <a:t>in Europe + North America</a:t>
            </a:r>
            <a:endParaRPr lang="en-US" sz="3600" b="1" dirty="0"/>
          </a:p>
        </p:txBody>
      </p:sp>
      <p:pic>
        <p:nvPicPr>
          <p:cNvPr id="4098" name="Picture 2" descr="C:\Users\infocrat\Desktop\CTI-invest\internetpatien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764704"/>
            <a:ext cx="2018682" cy="195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02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2863935" y="1156148"/>
            <a:ext cx="1745780" cy="1359434"/>
            <a:chOff x="971600" y="836712"/>
            <a:chExt cx="7330898" cy="5708552"/>
          </a:xfrm>
        </p:grpSpPr>
        <p:pic>
          <p:nvPicPr>
            <p:cNvPr id="5" name="Picture 2" descr="C:\Users\infocrat\Desktop\CEOday2012\iPadFram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836712"/>
              <a:ext cx="7330898" cy="57085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C:\Users\infocrat\Desktop\iPadFotos\IMG_0273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480" y="1484784"/>
              <a:ext cx="5903856" cy="4427892"/>
            </a:xfrm>
            <a:prstGeom prst="rect">
              <a:avLst/>
            </a:prstGeom>
            <a:noFill/>
            <a:ln w="12700">
              <a:solidFill>
                <a:srgbClr val="1A60A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Placeholder 2"/>
          <p:cNvPicPr>
            <a:picLocks noChangeAspect="1" noChangeArrowheads="1"/>
          </p:cNvPicPr>
          <p:nvPr/>
        </p:nvPicPr>
        <p:blipFill>
          <a:blip r:embed="rId5"/>
          <a:srcRect l="-8997" r="-8997"/>
          <a:stretch>
            <a:fillRect/>
          </a:stretch>
        </p:blipFill>
        <p:spPr bwMode="auto">
          <a:xfrm>
            <a:off x="4725328" y="3188682"/>
            <a:ext cx="2980930" cy="16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C:\Users\infocrat\Desktop\propaganda\machineAndSolution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99"/>
          <a:stretch/>
        </p:blipFill>
        <p:spPr bwMode="auto">
          <a:xfrm>
            <a:off x="2483768" y="4935921"/>
            <a:ext cx="4104488" cy="151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infocrat\Desktop\temp3\propaganda material\doctor_talk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65" y="1167533"/>
            <a:ext cx="2026940" cy="170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uppieren 11"/>
          <p:cNvGrpSpPr/>
          <p:nvPr/>
        </p:nvGrpSpPr>
        <p:grpSpPr>
          <a:xfrm>
            <a:off x="4261662" y="1507341"/>
            <a:ext cx="1750498" cy="1362680"/>
            <a:chOff x="914400" y="887752"/>
            <a:chExt cx="7334554" cy="5709600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914400" y="887752"/>
              <a:ext cx="7334554" cy="5709600"/>
              <a:chOff x="914400" y="887752"/>
              <a:chExt cx="7334554" cy="5709600"/>
            </a:xfrm>
          </p:grpSpPr>
          <p:pic>
            <p:nvPicPr>
              <p:cNvPr id="19" name="Picture 2" descr="S:\Images\cockpit_fake_med_names\cockpit_slider004_fake_med_names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4400" y="887752"/>
                <a:ext cx="7334554" cy="570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Rechteck 19"/>
              <p:cNvSpPr/>
              <p:nvPr/>
            </p:nvSpPr>
            <p:spPr>
              <a:xfrm>
                <a:off x="2051720" y="2390872"/>
                <a:ext cx="720080" cy="7500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Abgerundetes Rechteck 20"/>
              <p:cNvSpPr/>
              <p:nvPr/>
            </p:nvSpPr>
            <p:spPr>
              <a:xfrm>
                <a:off x="2915816" y="2276872"/>
                <a:ext cx="864096" cy="9361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Abgerundetes Rechteck 21"/>
              <p:cNvSpPr/>
              <p:nvPr/>
            </p:nvSpPr>
            <p:spPr>
              <a:xfrm>
                <a:off x="4047496" y="2151230"/>
                <a:ext cx="1100568" cy="120576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Abgerundetes Rechteck 22"/>
              <p:cNvSpPr/>
              <p:nvPr/>
            </p:nvSpPr>
            <p:spPr>
              <a:xfrm>
                <a:off x="5364088" y="2276872"/>
                <a:ext cx="864096" cy="9361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Abgerundetes Rechteck 23"/>
              <p:cNvSpPr/>
              <p:nvPr/>
            </p:nvSpPr>
            <p:spPr>
              <a:xfrm>
                <a:off x="6392881" y="2377274"/>
                <a:ext cx="711696" cy="75367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4" name="Picture 5" descr="C:\Users\infocrat\Desktop\CEOday2012\painDrawing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2238028"/>
              <a:ext cx="752756" cy="10469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C:\Users\infocrat\Desktop\CEOday2012\drawing2_empty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8458" y="2403738"/>
              <a:ext cx="526604" cy="740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7" descr="C:\Users\infocrat\Desktop\CEOday2012\drawing1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3825" y="2334780"/>
              <a:ext cx="628078" cy="8781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7" descr="C:\Users\infocrat\Desktop\CEOday2012\drawing1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2430851"/>
              <a:ext cx="479276" cy="670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5" descr="C:\Users\infocrat\Desktop\CEOday2012\painDrawing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386" y="2316345"/>
              <a:ext cx="629500" cy="875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25" name="Gerade Verbindung 24"/>
          <p:cNvCxnSpPr/>
          <p:nvPr/>
        </p:nvCxnSpPr>
        <p:spPr>
          <a:xfrm>
            <a:off x="244956" y="2942029"/>
            <a:ext cx="8576285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44957" y="4904794"/>
            <a:ext cx="8576285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 descr="C:\Users\infocrat\Desktop\propaganda\machineAndSolution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48" b="55358"/>
          <a:stretch/>
        </p:blipFill>
        <p:spPr bwMode="auto">
          <a:xfrm>
            <a:off x="2267744" y="3153004"/>
            <a:ext cx="1888850" cy="171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feld 27"/>
          <p:cNvSpPr txBox="1"/>
          <p:nvPr/>
        </p:nvSpPr>
        <p:spPr>
          <a:xfrm>
            <a:off x="6861515" y="5118625"/>
            <a:ext cx="2237753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2400" dirty="0" smtClean="0"/>
              <a:t>Diagnosis</a:t>
            </a:r>
          </a:p>
          <a:p>
            <a:pPr>
              <a:lnSpc>
                <a:spcPct val="110000"/>
              </a:lnSpc>
            </a:pPr>
            <a:r>
              <a:rPr lang="de-CH" sz="2400" dirty="0" smtClean="0"/>
              <a:t>Best Treatment</a:t>
            </a:r>
          </a:p>
          <a:p>
            <a:pPr>
              <a:lnSpc>
                <a:spcPct val="110000"/>
              </a:lnSpc>
            </a:pPr>
            <a:r>
              <a:rPr lang="de-CH" sz="2400" dirty="0" smtClean="0"/>
              <a:t>Research</a:t>
            </a:r>
            <a:endParaRPr lang="de-CH" sz="2400" dirty="0"/>
          </a:p>
        </p:txBody>
      </p:sp>
      <p:sp>
        <p:nvSpPr>
          <p:cNvPr id="33" name="Textfeld 32"/>
          <p:cNvSpPr txBox="1"/>
          <p:nvPr/>
        </p:nvSpPr>
        <p:spPr>
          <a:xfrm>
            <a:off x="321700" y="1603278"/>
            <a:ext cx="22204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Disease Management</a:t>
            </a:r>
            <a:endParaRPr lang="en-US" sz="2400" dirty="0"/>
          </a:p>
        </p:txBody>
      </p:sp>
      <p:sp>
        <p:nvSpPr>
          <p:cNvPr id="34" name="Textfeld 33"/>
          <p:cNvSpPr txBox="1"/>
          <p:nvPr/>
        </p:nvSpPr>
        <p:spPr>
          <a:xfrm>
            <a:off x="321700" y="3789716"/>
            <a:ext cx="2220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Community</a:t>
            </a:r>
            <a:endParaRPr lang="en-US" sz="2400" dirty="0"/>
          </a:p>
        </p:txBody>
      </p:sp>
      <p:sp>
        <p:nvSpPr>
          <p:cNvPr id="35" name="Textfeld 34"/>
          <p:cNvSpPr txBox="1"/>
          <p:nvPr/>
        </p:nvSpPr>
        <p:spPr>
          <a:xfrm>
            <a:off x="321699" y="5463795"/>
            <a:ext cx="2220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Knowledge</a:t>
            </a:r>
            <a:endParaRPr lang="en-US" sz="2400" dirty="0"/>
          </a:p>
        </p:txBody>
      </p:sp>
      <p:pic>
        <p:nvPicPr>
          <p:cNvPr id="32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feld 30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Summary of Key Values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944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>
          <a:xfrm>
            <a:off x="-13920" y="6581959"/>
            <a:ext cx="9157919" cy="285401"/>
          </a:xfrm>
          <a:prstGeom prst="rect">
            <a:avLst/>
          </a:prstGeom>
          <a:solidFill>
            <a:srgbClr val="1A60A7"/>
          </a:solidFill>
          <a:ln w="25400" cap="rnd" cmpd="sng" algn="ctr">
            <a:noFill/>
            <a:prstDash val="solid"/>
          </a:ln>
          <a:effectLst/>
        </p:spPr>
        <p:txBody>
          <a:bodyPr lIns="43200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0" y="0"/>
            <a:ext cx="9144000" cy="2492896"/>
          </a:xfrm>
          <a:prstGeom prst="rect">
            <a:avLst/>
          </a:prstGeom>
          <a:solidFill>
            <a:srgbClr val="1A60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Placeholder 2"/>
          <p:cNvPicPr>
            <a:picLocks noChangeAspect="1" noChangeArrowheads="1"/>
          </p:cNvPicPr>
          <p:nvPr/>
        </p:nvPicPr>
        <p:blipFill>
          <a:blip r:embed="rId3"/>
          <a:srcRect l="-8997" r="-8997"/>
          <a:stretch>
            <a:fillRect/>
          </a:stretch>
        </p:blipFill>
        <p:spPr bwMode="auto">
          <a:xfrm>
            <a:off x="-197025" y="2864320"/>
            <a:ext cx="4376018" cy="2414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Placeholder 2"/>
          <p:cNvPicPr>
            <a:picLocks noChangeAspect="1" noChangeArrowheads="1"/>
          </p:cNvPicPr>
          <p:nvPr/>
        </p:nvPicPr>
        <p:blipFill>
          <a:blip r:embed="rId4"/>
          <a:srcRect l="-8997" r="-8997"/>
          <a:stretch>
            <a:fillRect/>
          </a:stretch>
        </p:blipFill>
        <p:spPr bwMode="auto">
          <a:xfrm>
            <a:off x="3347864" y="3152352"/>
            <a:ext cx="5590984" cy="308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Untertitel 2"/>
          <p:cNvSpPr txBox="1">
            <a:spLocks/>
          </p:cNvSpPr>
          <p:nvPr/>
        </p:nvSpPr>
        <p:spPr>
          <a:xfrm>
            <a:off x="0" y="1871979"/>
            <a:ext cx="9144000" cy="54890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Share, Understand and Relieve Pain!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ieren 1"/>
          <p:cNvGrpSpPr/>
          <p:nvPr/>
        </p:nvGrpSpPr>
        <p:grpSpPr>
          <a:xfrm>
            <a:off x="1720723" y="438522"/>
            <a:ext cx="5688632" cy="1334294"/>
            <a:chOff x="1619672" y="438522"/>
            <a:chExt cx="5688632" cy="1334294"/>
          </a:xfrm>
        </p:grpSpPr>
        <p:sp>
          <p:nvSpPr>
            <p:cNvPr id="9" name="Abgerundetes Rechteck 8"/>
            <p:cNvSpPr/>
            <p:nvPr/>
          </p:nvSpPr>
          <p:spPr>
            <a:xfrm>
              <a:off x="1619672" y="438522"/>
              <a:ext cx="5688632" cy="1334294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1" name="Picture 3" descr="Y:\Corporate Identity\Logo CatchMyPain\LogoCMP_neu\LogoCMP_general_use\LogoCMP_EN\Text_Icon_EN_800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5882" y="548680"/>
              <a:ext cx="5418484" cy="1124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17219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6084168" y="188640"/>
            <a:ext cx="2959224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1A60A7"/>
                </a:solidFill>
              </a:rPr>
              <a:t>19% </a:t>
            </a:r>
            <a:r>
              <a:rPr lang="en-US" sz="2600" dirty="0" smtClean="0"/>
              <a:t>of adults</a:t>
            </a:r>
            <a:br>
              <a:rPr lang="en-US" sz="2600" dirty="0" smtClean="0"/>
            </a:br>
            <a:r>
              <a:rPr lang="en-US" sz="2600" dirty="0" smtClean="0"/>
              <a:t>are suffering from chronic pain.</a:t>
            </a:r>
            <a:endParaRPr lang="en-US" sz="2600" dirty="0"/>
          </a:p>
          <a:p>
            <a:pPr algn="just"/>
            <a:endParaRPr lang="en-US" sz="3200" b="1" dirty="0" smtClean="0"/>
          </a:p>
          <a:p>
            <a:r>
              <a:rPr lang="en-US" sz="2600" dirty="0" smtClean="0"/>
              <a:t>Half of them have been suffering for more than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4000" b="1" dirty="0" smtClean="0">
                <a:solidFill>
                  <a:srgbClr val="1A60A7"/>
                </a:solidFill>
              </a:rPr>
              <a:t>7 years!</a:t>
            </a:r>
          </a:p>
          <a:p>
            <a:endParaRPr lang="en-US" sz="3200" b="1" dirty="0">
              <a:solidFill>
                <a:srgbClr val="1A60A7"/>
              </a:solidFill>
            </a:endParaRPr>
          </a:p>
          <a:p>
            <a:r>
              <a:rPr lang="en-US" sz="4000" b="1" dirty="0" smtClean="0">
                <a:solidFill>
                  <a:srgbClr val="1A60A7"/>
                </a:solidFill>
              </a:rPr>
              <a:t>81%</a:t>
            </a:r>
            <a:r>
              <a:rPr lang="en-US" sz="2600" dirty="0"/>
              <a:t> </a:t>
            </a:r>
            <a:r>
              <a:rPr lang="en-US" sz="2600" dirty="0" smtClean="0"/>
              <a:t>are between 18 and 60 years old.</a:t>
            </a:r>
            <a:endParaRPr lang="en-US" sz="2600" dirty="0"/>
          </a:p>
          <a:p>
            <a:pPr algn="just"/>
            <a:endParaRPr lang="en-US" sz="2400" b="1" dirty="0" smtClean="0"/>
          </a:p>
          <a:p>
            <a:pPr algn="just"/>
            <a:r>
              <a:rPr lang="de-CH" sz="1600" dirty="0" smtClean="0"/>
              <a:t>Source: Harald </a:t>
            </a:r>
            <a:r>
              <a:rPr lang="de-CH" sz="1600" dirty="0" err="1"/>
              <a:t>Breivik</a:t>
            </a:r>
            <a:r>
              <a:rPr lang="de-CH" sz="1600" dirty="0"/>
              <a:t> et. </a:t>
            </a:r>
            <a:r>
              <a:rPr lang="de-CH" sz="1600" dirty="0" smtClean="0"/>
              <a:t>al, </a:t>
            </a:r>
            <a:r>
              <a:rPr lang="de-CH" sz="1600" dirty="0"/>
              <a:t>European Journal </a:t>
            </a:r>
            <a:r>
              <a:rPr lang="de-CH" sz="1600" dirty="0" err="1"/>
              <a:t>of</a:t>
            </a:r>
            <a:r>
              <a:rPr lang="de-CH" sz="1600" dirty="0"/>
              <a:t> </a:t>
            </a:r>
            <a:r>
              <a:rPr lang="de-CH" sz="1600" dirty="0" err="1"/>
              <a:t>Pain</a:t>
            </a:r>
            <a:r>
              <a:rPr lang="de-CH" sz="1600" dirty="0"/>
              <a:t>, 10, 2006</a:t>
            </a:r>
            <a:endParaRPr lang="en-US" sz="1600" dirty="0"/>
          </a:p>
          <a:p>
            <a:pPr algn="just"/>
            <a:endParaRPr lang="en-US" sz="2400" b="1" dirty="0"/>
          </a:p>
        </p:txBody>
      </p:sp>
      <p:pic>
        <p:nvPicPr>
          <p:cNvPr id="7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infocrat\Desktop\Schmerzen\backpa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1550" y="-34350"/>
            <a:ext cx="6559694" cy="655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393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infocrat\Desktop\CTI-invest\backPainSear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140" y="1556792"/>
            <a:ext cx="4991100" cy="67627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infocrat\Desktop\CTI-invest\searchResult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76872"/>
            <a:ext cx="3971925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infocrat\Desktop\CTI-invest\backPainForu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52936"/>
            <a:ext cx="7094537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 Verbindung 7"/>
          <p:cNvCxnSpPr/>
          <p:nvPr/>
        </p:nvCxnSpPr>
        <p:spPr>
          <a:xfrm>
            <a:off x="2387030" y="2564904"/>
            <a:ext cx="1824930" cy="0"/>
          </a:xfrm>
          <a:prstGeom prst="line">
            <a:avLst/>
          </a:prstGeom>
          <a:ln w="25400" cap="flat">
            <a:solidFill>
              <a:srgbClr val="FF0000"/>
            </a:solidFill>
            <a:miter lim="800000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Asking Dr. Google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  <p:pic>
        <p:nvPicPr>
          <p:cNvPr id="9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562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9960" y="599167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From our clinical </a:t>
            </a:r>
            <a:r>
              <a:rPr lang="en-US" sz="2400" dirty="0"/>
              <a:t>s</a:t>
            </a:r>
            <a:r>
              <a:rPr lang="en-US" sz="2400" dirty="0" smtClean="0"/>
              <a:t>tudy at X, our project partner.</a:t>
            </a:r>
            <a:endParaRPr lang="en-US" sz="2400" dirty="0"/>
          </a:p>
        </p:txBody>
      </p:sp>
      <p:pic>
        <p:nvPicPr>
          <p:cNvPr id="6149" name="Picture 5" descr="C:\Users\infocrat\Desktop\CTI-invest\realDrawings\13515839623232151_conv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931" y="3393248"/>
            <a:ext cx="2083725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infocrat\Desktop\CTI-invest\realDrawings\1351757847582619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048" y="3393248"/>
            <a:ext cx="2083725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C:\Users\infocrat\Desktop\CTI-invest\realDrawings\1352363617725486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931" y="1088992"/>
            <a:ext cx="2083725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C:\Users\infocrat\Desktop\CTI-invest\realDrawings\13527947667459341_conv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048" y="1088992"/>
            <a:ext cx="2083725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infocrat\Desktop\CTI-invest\realDrawings\1351021513690941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51"/>
          <a:stretch/>
        </p:blipFill>
        <p:spPr bwMode="auto">
          <a:xfrm>
            <a:off x="187864" y="1088992"/>
            <a:ext cx="1872208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infocrat\Desktop\CTI-invest\realDrawings\13534058513985061_conv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7"/>
          <a:stretch/>
        </p:blipFill>
        <p:spPr bwMode="auto">
          <a:xfrm>
            <a:off x="7100632" y="3393248"/>
            <a:ext cx="1859588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infocrat\Desktop\CTI-invest\realDrawings\13516664878424161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6" r="8011"/>
          <a:stretch/>
        </p:blipFill>
        <p:spPr bwMode="auto">
          <a:xfrm>
            <a:off x="3739473" y="3393248"/>
            <a:ext cx="1704975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infocrat\Desktop\CTI-invest\realDrawings\13517726701588431.pn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1"/>
          <a:stretch/>
        </p:blipFill>
        <p:spPr bwMode="auto">
          <a:xfrm>
            <a:off x="7100632" y="1088992"/>
            <a:ext cx="1863856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infocrat\Desktop\CTI-invest\realDrawings\13523632298911361_conv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51"/>
          <a:stretch/>
        </p:blipFill>
        <p:spPr bwMode="auto">
          <a:xfrm>
            <a:off x="192372" y="3393248"/>
            <a:ext cx="1872208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C:\Users\infocrat\Desktop\CTI-invest\realDrawings\13527321897793001_conv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6" r="10151"/>
          <a:stretch/>
        </p:blipFill>
        <p:spPr bwMode="auto">
          <a:xfrm>
            <a:off x="3716256" y="1088992"/>
            <a:ext cx="1676004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"Back Pain"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745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infocrat\Desktop\temp3\propaganda material\ipad_iphone_screenshot_with reflection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9"/>
          <a:stretch/>
        </p:blipFill>
        <p:spPr bwMode="auto">
          <a:xfrm>
            <a:off x="2975354" y="1124744"/>
            <a:ext cx="5845118" cy="492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82798" y="6053226"/>
            <a:ext cx="8725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Available on iPhones, iPads, Android Phones &amp; Tablets and web browser</a:t>
            </a:r>
            <a:endParaRPr lang="en-US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382798" y="1700808"/>
            <a:ext cx="25925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Over 000 registered patients.</a:t>
            </a:r>
          </a:p>
          <a:p>
            <a:endParaRPr lang="en-US" sz="3600" dirty="0" smtClean="0"/>
          </a:p>
          <a:p>
            <a:r>
              <a:rPr lang="en-US" sz="3600" dirty="0" smtClean="0"/>
              <a:t>000 new patients each week.</a:t>
            </a:r>
            <a:endParaRPr lang="en-US" sz="3600" dirty="0"/>
          </a:p>
        </p:txBody>
      </p:sp>
      <p:pic>
        <p:nvPicPr>
          <p:cNvPr id="11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Y:\Corporate Identity\Logo CatchMyPain\LogoCMP_neu\LogoCMP_general_use\LogoCMP_EN\Text_Com_Icon_EN_8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20" y="404664"/>
            <a:ext cx="4842768" cy="90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166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err="1" smtClean="0">
                <a:solidFill>
                  <a:srgbClr val="1A60A7"/>
                </a:solidFill>
              </a:rPr>
              <a:t>Schmerzkurve</a:t>
            </a:r>
            <a:endParaRPr lang="en-US" sz="3200" b="0" spc="300" dirty="0" smtClean="0">
              <a:solidFill>
                <a:srgbClr val="1A60A7"/>
              </a:solidFill>
            </a:endParaRPr>
          </a:p>
        </p:txBody>
      </p:sp>
      <p:pic>
        <p:nvPicPr>
          <p:cNvPr id="2050" name="Picture 2" descr="C:\Users\infocrat\Dropbox\Kamera-Uploads\2014-01-30 09.46.0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" y="216000"/>
            <a:ext cx="8290560" cy="6217920"/>
          </a:xfrm>
          <a:prstGeom prst="rect">
            <a:avLst/>
          </a:prstGeom>
          <a:noFill/>
          <a:ln w="12700">
            <a:solidFill>
              <a:srgbClr val="1A60A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458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infocrat\Desktop\HaslerReview\clusterin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35"/>
          <a:stretch/>
        </p:blipFill>
        <p:spPr bwMode="auto">
          <a:xfrm>
            <a:off x="168516" y="1124121"/>
            <a:ext cx="5016000" cy="526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707904" y="1196752"/>
            <a:ext cx="53285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Clustering based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Onset of 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Pain 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Pain quality (hot, cold, electrifying,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Time of occurrence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Additional symptoms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Effect of drugs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Diagnoses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etc.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Learning from others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  <p:pic>
        <p:nvPicPr>
          <p:cNvPr id="7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infocrat\Desktop\propaganda\machineAndSolution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8" t="67537"/>
          <a:stretch/>
        </p:blipFill>
        <p:spPr bwMode="auto">
          <a:xfrm>
            <a:off x="5652120" y="4581128"/>
            <a:ext cx="3033238" cy="173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270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>
            <a:spLocks noChangeAspect="1"/>
          </p:cNvSpPr>
          <p:nvPr/>
        </p:nvSpPr>
        <p:spPr>
          <a:xfrm>
            <a:off x="5850717" y="328376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" name="Ellipse 7"/>
          <p:cNvSpPr>
            <a:spLocks noChangeAspect="1"/>
          </p:cNvSpPr>
          <p:nvPr/>
        </p:nvSpPr>
        <p:spPr>
          <a:xfrm>
            <a:off x="5516049" y="199570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" name="Ellipse 8"/>
          <p:cNvSpPr>
            <a:spLocks noChangeAspect="1"/>
          </p:cNvSpPr>
          <p:nvPr/>
        </p:nvSpPr>
        <p:spPr>
          <a:xfrm>
            <a:off x="6535857" y="153739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" name="Ellipse 9"/>
          <p:cNvSpPr>
            <a:spLocks noChangeAspect="1"/>
          </p:cNvSpPr>
          <p:nvPr/>
        </p:nvSpPr>
        <p:spPr>
          <a:xfrm>
            <a:off x="4852881" y="263173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" name="Ellipse 10"/>
          <p:cNvSpPr>
            <a:spLocks noChangeAspect="1"/>
          </p:cNvSpPr>
          <p:nvPr/>
        </p:nvSpPr>
        <p:spPr>
          <a:xfrm>
            <a:off x="7565870" y="125202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" name="Ellipse 11"/>
          <p:cNvSpPr>
            <a:spLocks noChangeAspect="1"/>
          </p:cNvSpPr>
          <p:nvPr/>
        </p:nvSpPr>
        <p:spPr>
          <a:xfrm>
            <a:off x="6596724" y="398776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3" name="Ellipse 12"/>
          <p:cNvSpPr>
            <a:spLocks noChangeAspect="1"/>
          </p:cNvSpPr>
          <p:nvPr/>
        </p:nvSpPr>
        <p:spPr>
          <a:xfrm>
            <a:off x="4326128" y="361873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4" name="Ellipse 13"/>
          <p:cNvSpPr>
            <a:spLocks noChangeAspect="1"/>
          </p:cNvSpPr>
          <p:nvPr/>
        </p:nvSpPr>
        <p:spPr>
          <a:xfrm>
            <a:off x="6885096" y="345656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5" name="Ellipse 14"/>
          <p:cNvSpPr>
            <a:spLocks noChangeAspect="1"/>
          </p:cNvSpPr>
          <p:nvPr/>
        </p:nvSpPr>
        <p:spPr>
          <a:xfrm>
            <a:off x="7710853" y="351550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" name="Ellipse 15"/>
          <p:cNvSpPr>
            <a:spLocks noChangeAspect="1"/>
          </p:cNvSpPr>
          <p:nvPr/>
        </p:nvSpPr>
        <p:spPr>
          <a:xfrm>
            <a:off x="5950850" y="479715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7" name="Ellipse 16"/>
          <p:cNvSpPr>
            <a:spLocks noChangeAspect="1"/>
          </p:cNvSpPr>
          <p:nvPr/>
        </p:nvSpPr>
        <p:spPr>
          <a:xfrm>
            <a:off x="7009761" y="446342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8" name="Ellipse 17"/>
          <p:cNvSpPr>
            <a:spLocks noChangeAspect="1"/>
          </p:cNvSpPr>
          <p:nvPr/>
        </p:nvSpPr>
        <p:spPr>
          <a:xfrm>
            <a:off x="4325465" y="292494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9" name="Ellipse 18"/>
          <p:cNvSpPr>
            <a:spLocks noChangeAspect="1"/>
          </p:cNvSpPr>
          <p:nvPr/>
        </p:nvSpPr>
        <p:spPr>
          <a:xfrm>
            <a:off x="6353836" y="254653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0" name="Ellipse 19"/>
          <p:cNvSpPr>
            <a:spLocks noChangeAspect="1"/>
          </p:cNvSpPr>
          <p:nvPr/>
        </p:nvSpPr>
        <p:spPr>
          <a:xfrm>
            <a:off x="5572824" y="403655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1" name="Ellipse 20"/>
          <p:cNvSpPr>
            <a:spLocks noChangeAspect="1"/>
          </p:cNvSpPr>
          <p:nvPr/>
        </p:nvSpPr>
        <p:spPr>
          <a:xfrm>
            <a:off x="4552565" y="574495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2" name="Ellipse 21"/>
          <p:cNvSpPr>
            <a:spLocks noChangeAspect="1"/>
          </p:cNvSpPr>
          <p:nvPr/>
        </p:nvSpPr>
        <p:spPr>
          <a:xfrm>
            <a:off x="7565870" y="457697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3" name="Ellipse 22"/>
          <p:cNvSpPr>
            <a:spLocks noChangeAspect="1"/>
          </p:cNvSpPr>
          <p:nvPr/>
        </p:nvSpPr>
        <p:spPr>
          <a:xfrm>
            <a:off x="4716016" y="171188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4" name="Ellipse 23"/>
          <p:cNvSpPr>
            <a:spLocks noChangeAspect="1"/>
          </p:cNvSpPr>
          <p:nvPr/>
        </p:nvSpPr>
        <p:spPr>
          <a:xfrm>
            <a:off x="4268690" y="429309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5" name="Ellipse 24"/>
          <p:cNvSpPr>
            <a:spLocks noChangeAspect="1"/>
          </p:cNvSpPr>
          <p:nvPr/>
        </p:nvSpPr>
        <p:spPr>
          <a:xfrm>
            <a:off x="6228184" y="329290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6" name="Ellipse 25"/>
          <p:cNvSpPr>
            <a:spLocks noChangeAspect="1"/>
          </p:cNvSpPr>
          <p:nvPr/>
        </p:nvSpPr>
        <p:spPr>
          <a:xfrm>
            <a:off x="5400756" y="515843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6710275" y="266008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8" name="Ellipse 27"/>
          <p:cNvSpPr>
            <a:spLocks noChangeAspect="1"/>
          </p:cNvSpPr>
          <p:nvPr/>
        </p:nvSpPr>
        <p:spPr>
          <a:xfrm>
            <a:off x="4908863" y="485581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2864088" y="312739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0" name="Ellipse 29"/>
          <p:cNvSpPr>
            <a:spLocks noChangeAspect="1"/>
          </p:cNvSpPr>
          <p:nvPr/>
        </p:nvSpPr>
        <p:spPr>
          <a:xfrm>
            <a:off x="2145646" y="196099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1" name="Ellipse 30"/>
          <p:cNvSpPr>
            <a:spLocks noChangeAspect="1"/>
          </p:cNvSpPr>
          <p:nvPr/>
        </p:nvSpPr>
        <p:spPr>
          <a:xfrm>
            <a:off x="2498896" y="148478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2" name="Ellipse 31"/>
          <p:cNvSpPr>
            <a:spLocks noChangeAspect="1"/>
          </p:cNvSpPr>
          <p:nvPr/>
        </p:nvSpPr>
        <p:spPr>
          <a:xfrm>
            <a:off x="2520119" y="271023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3169009" y="171188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4" name="Ellipse 33"/>
          <p:cNvSpPr>
            <a:spLocks noChangeAspect="1"/>
          </p:cNvSpPr>
          <p:nvPr/>
        </p:nvSpPr>
        <p:spPr>
          <a:xfrm>
            <a:off x="3353049" y="403240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5" name="Ellipse 34"/>
          <p:cNvSpPr>
            <a:spLocks noChangeAspect="1"/>
          </p:cNvSpPr>
          <p:nvPr/>
        </p:nvSpPr>
        <p:spPr>
          <a:xfrm>
            <a:off x="1985002" y="282381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1138565" y="349526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7" name="Ellipse 36"/>
          <p:cNvSpPr>
            <a:spLocks noChangeAspect="1"/>
          </p:cNvSpPr>
          <p:nvPr/>
        </p:nvSpPr>
        <p:spPr>
          <a:xfrm>
            <a:off x="1702445" y="309328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8" name="Ellipse 37"/>
          <p:cNvSpPr>
            <a:spLocks noChangeAspect="1"/>
          </p:cNvSpPr>
          <p:nvPr/>
        </p:nvSpPr>
        <p:spPr>
          <a:xfrm>
            <a:off x="996522" y="410131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39" name="Ellipse 38"/>
          <p:cNvSpPr>
            <a:spLocks noChangeAspect="1"/>
          </p:cNvSpPr>
          <p:nvPr/>
        </p:nvSpPr>
        <p:spPr>
          <a:xfrm>
            <a:off x="3636950" y="373111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0" name="Ellipse 39"/>
          <p:cNvSpPr>
            <a:spLocks noChangeAspect="1"/>
          </p:cNvSpPr>
          <p:nvPr/>
        </p:nvSpPr>
        <p:spPr>
          <a:xfrm>
            <a:off x="899592" y="292124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1" name="Ellipse 40"/>
          <p:cNvSpPr>
            <a:spLocks noChangeAspect="1"/>
          </p:cNvSpPr>
          <p:nvPr/>
        </p:nvSpPr>
        <p:spPr>
          <a:xfrm>
            <a:off x="1702445" y="171068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3055459" y="254653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3" name="Ellipse 42"/>
          <p:cNvSpPr>
            <a:spLocks noChangeAspect="1"/>
          </p:cNvSpPr>
          <p:nvPr/>
        </p:nvSpPr>
        <p:spPr>
          <a:xfrm>
            <a:off x="2177628" y="235315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4" name="Ellipse 43"/>
          <p:cNvSpPr>
            <a:spLocks noChangeAspect="1"/>
          </p:cNvSpPr>
          <p:nvPr/>
        </p:nvSpPr>
        <p:spPr>
          <a:xfrm>
            <a:off x="3693725" y="159833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5" name="Ellipse 44"/>
          <p:cNvSpPr>
            <a:spLocks noChangeAspect="1"/>
          </p:cNvSpPr>
          <p:nvPr/>
        </p:nvSpPr>
        <p:spPr>
          <a:xfrm>
            <a:off x="2729972" y="190422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6" name="Ellipse 45"/>
          <p:cNvSpPr>
            <a:spLocks noChangeAspect="1"/>
          </p:cNvSpPr>
          <p:nvPr/>
        </p:nvSpPr>
        <p:spPr>
          <a:xfrm>
            <a:off x="2274182" y="352654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7" name="Ellipse 46"/>
          <p:cNvSpPr>
            <a:spLocks noChangeAspect="1"/>
          </p:cNvSpPr>
          <p:nvPr/>
        </p:nvSpPr>
        <p:spPr>
          <a:xfrm>
            <a:off x="2672749" y="404809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8" name="Ellipse 47"/>
          <p:cNvSpPr>
            <a:spLocks noChangeAspect="1"/>
          </p:cNvSpPr>
          <p:nvPr/>
        </p:nvSpPr>
        <p:spPr>
          <a:xfrm>
            <a:off x="1206937" y="505260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49" name="Ellipse 48"/>
          <p:cNvSpPr>
            <a:spLocks noChangeAspect="1"/>
          </p:cNvSpPr>
          <p:nvPr/>
        </p:nvSpPr>
        <p:spPr>
          <a:xfrm>
            <a:off x="3523374" y="251818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0" name="Ellipse 49"/>
          <p:cNvSpPr>
            <a:spLocks noChangeAspect="1"/>
          </p:cNvSpPr>
          <p:nvPr/>
        </p:nvSpPr>
        <p:spPr>
          <a:xfrm>
            <a:off x="1252115" y="214292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1" name="Ellipse 50"/>
          <p:cNvSpPr>
            <a:spLocks noChangeAspect="1"/>
          </p:cNvSpPr>
          <p:nvPr/>
        </p:nvSpPr>
        <p:spPr>
          <a:xfrm>
            <a:off x="6007625" y="221461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2" name="Ellipse 51"/>
          <p:cNvSpPr>
            <a:spLocks noChangeAspect="1"/>
          </p:cNvSpPr>
          <p:nvPr/>
        </p:nvSpPr>
        <p:spPr>
          <a:xfrm>
            <a:off x="6767050" y="510938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3" name="Ellipse 52"/>
          <p:cNvSpPr>
            <a:spLocks noChangeAspect="1"/>
          </p:cNvSpPr>
          <p:nvPr/>
        </p:nvSpPr>
        <p:spPr>
          <a:xfrm>
            <a:off x="7667034" y="300884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4" name="Ellipse 53"/>
          <p:cNvSpPr>
            <a:spLocks noChangeAspect="1"/>
          </p:cNvSpPr>
          <p:nvPr/>
        </p:nvSpPr>
        <p:spPr>
          <a:xfrm>
            <a:off x="8363592" y="304263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5" name="Ellipse 54"/>
          <p:cNvSpPr>
            <a:spLocks noChangeAspect="1"/>
          </p:cNvSpPr>
          <p:nvPr/>
        </p:nvSpPr>
        <p:spPr>
          <a:xfrm>
            <a:off x="5878977" y="176860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6" name="Ellipse 55"/>
          <p:cNvSpPr>
            <a:spLocks noChangeAspect="1"/>
          </p:cNvSpPr>
          <p:nvPr/>
        </p:nvSpPr>
        <p:spPr>
          <a:xfrm>
            <a:off x="3462029" y="216603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7" name="Ellipse 56"/>
          <p:cNvSpPr>
            <a:spLocks noChangeAspect="1"/>
          </p:cNvSpPr>
          <p:nvPr/>
        </p:nvSpPr>
        <p:spPr>
          <a:xfrm>
            <a:off x="2765795" y="458216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8" name="Ellipse 57"/>
          <p:cNvSpPr>
            <a:spLocks noChangeAspect="1"/>
          </p:cNvSpPr>
          <p:nvPr/>
        </p:nvSpPr>
        <p:spPr>
          <a:xfrm>
            <a:off x="2750538" y="541687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59" name="Ellipse 58"/>
          <p:cNvSpPr>
            <a:spLocks noChangeAspect="1"/>
          </p:cNvSpPr>
          <p:nvPr/>
        </p:nvSpPr>
        <p:spPr>
          <a:xfrm>
            <a:off x="3674312" y="460352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60" name="Ellipse 59"/>
          <p:cNvSpPr>
            <a:spLocks noChangeAspect="1"/>
          </p:cNvSpPr>
          <p:nvPr/>
        </p:nvSpPr>
        <p:spPr>
          <a:xfrm>
            <a:off x="4387435" y="515843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61" name="Ellipse 60"/>
          <p:cNvSpPr>
            <a:spLocks noChangeAspect="1"/>
          </p:cNvSpPr>
          <p:nvPr/>
        </p:nvSpPr>
        <p:spPr>
          <a:xfrm>
            <a:off x="1971733" y="437452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67" name="Ellipse 66"/>
          <p:cNvSpPr>
            <a:spLocks noChangeAspect="1"/>
          </p:cNvSpPr>
          <p:nvPr/>
        </p:nvSpPr>
        <p:spPr>
          <a:xfrm>
            <a:off x="7377736" y="471411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68" name="Ellipse 67"/>
          <p:cNvSpPr>
            <a:spLocks noChangeAspect="1"/>
          </p:cNvSpPr>
          <p:nvPr/>
        </p:nvSpPr>
        <p:spPr>
          <a:xfrm>
            <a:off x="6731862" y="552350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69" name="Ellipse 68"/>
          <p:cNvSpPr>
            <a:spLocks noChangeAspect="1"/>
          </p:cNvSpPr>
          <p:nvPr/>
        </p:nvSpPr>
        <p:spPr>
          <a:xfrm>
            <a:off x="7790773" y="518977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70" name="Ellipse 69"/>
          <p:cNvSpPr>
            <a:spLocks noChangeAspect="1"/>
          </p:cNvSpPr>
          <p:nvPr/>
        </p:nvSpPr>
        <p:spPr>
          <a:xfrm>
            <a:off x="6240286" y="505022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71" name="Ellipse 70"/>
          <p:cNvSpPr>
            <a:spLocks noChangeAspect="1"/>
          </p:cNvSpPr>
          <p:nvPr/>
        </p:nvSpPr>
        <p:spPr>
          <a:xfrm>
            <a:off x="8346882" y="530332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72" name="Ellipse 71"/>
          <p:cNvSpPr>
            <a:spLocks noChangeAspect="1"/>
          </p:cNvSpPr>
          <p:nvPr/>
        </p:nvSpPr>
        <p:spPr>
          <a:xfrm>
            <a:off x="7548062" y="583573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73" name="Ellipse 72"/>
          <p:cNvSpPr>
            <a:spLocks noChangeAspect="1"/>
          </p:cNvSpPr>
          <p:nvPr/>
        </p:nvSpPr>
        <p:spPr>
          <a:xfrm>
            <a:off x="4045285" y="450393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74" name="Ellipse 73"/>
          <p:cNvSpPr>
            <a:spLocks noChangeAspect="1"/>
          </p:cNvSpPr>
          <p:nvPr/>
        </p:nvSpPr>
        <p:spPr>
          <a:xfrm>
            <a:off x="5670007" y="568235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75" name="Ellipse 74"/>
          <p:cNvSpPr>
            <a:spLocks noChangeAspect="1"/>
          </p:cNvSpPr>
          <p:nvPr/>
        </p:nvSpPr>
        <p:spPr>
          <a:xfrm>
            <a:off x="5291981" y="492175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76" name="Ellipse 75"/>
          <p:cNvSpPr>
            <a:spLocks noChangeAspect="1"/>
          </p:cNvSpPr>
          <p:nvPr/>
        </p:nvSpPr>
        <p:spPr>
          <a:xfrm>
            <a:off x="4796149" y="424835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77" name="Ellipse 76"/>
          <p:cNvSpPr>
            <a:spLocks noChangeAspect="1"/>
          </p:cNvSpPr>
          <p:nvPr/>
        </p:nvSpPr>
        <p:spPr>
          <a:xfrm>
            <a:off x="3987847" y="517829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78" name="Ellipse 77"/>
          <p:cNvSpPr>
            <a:spLocks noChangeAspect="1"/>
          </p:cNvSpPr>
          <p:nvPr/>
        </p:nvSpPr>
        <p:spPr>
          <a:xfrm>
            <a:off x="5119913" y="604363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79" name="Ellipse 78"/>
          <p:cNvSpPr>
            <a:spLocks noChangeAspect="1"/>
          </p:cNvSpPr>
          <p:nvPr/>
        </p:nvSpPr>
        <p:spPr>
          <a:xfrm>
            <a:off x="3072206" y="491760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0" name="Ellipse 79"/>
          <p:cNvSpPr>
            <a:spLocks noChangeAspect="1"/>
          </p:cNvSpPr>
          <p:nvPr/>
        </p:nvSpPr>
        <p:spPr>
          <a:xfrm>
            <a:off x="3356107" y="461630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1" name="Ellipse 80"/>
          <p:cNvSpPr>
            <a:spLocks noChangeAspect="1"/>
          </p:cNvSpPr>
          <p:nvPr/>
        </p:nvSpPr>
        <p:spPr>
          <a:xfrm>
            <a:off x="3393469" y="548872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2" name="Ellipse 81"/>
          <p:cNvSpPr>
            <a:spLocks noChangeAspect="1"/>
          </p:cNvSpPr>
          <p:nvPr/>
        </p:nvSpPr>
        <p:spPr>
          <a:xfrm>
            <a:off x="3870387" y="606349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3" name="Ellipse 82"/>
          <p:cNvSpPr>
            <a:spLocks noChangeAspect="1"/>
          </p:cNvSpPr>
          <p:nvPr/>
        </p:nvSpPr>
        <p:spPr>
          <a:xfrm>
            <a:off x="2452563" y="491250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4" name="Ellipse 83"/>
          <p:cNvSpPr>
            <a:spLocks noChangeAspect="1"/>
          </p:cNvSpPr>
          <p:nvPr/>
        </p:nvSpPr>
        <p:spPr>
          <a:xfrm>
            <a:off x="1536922" y="465181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5" name="Ellipse 84"/>
          <p:cNvSpPr>
            <a:spLocks noChangeAspect="1"/>
          </p:cNvSpPr>
          <p:nvPr/>
        </p:nvSpPr>
        <p:spPr>
          <a:xfrm>
            <a:off x="934973" y="472072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6" name="Ellipse 85"/>
          <p:cNvSpPr>
            <a:spLocks noChangeAspect="1"/>
          </p:cNvSpPr>
          <p:nvPr/>
        </p:nvSpPr>
        <p:spPr>
          <a:xfrm>
            <a:off x="949668" y="520157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7" name="Ellipse 86"/>
          <p:cNvSpPr>
            <a:spLocks noChangeAspect="1"/>
          </p:cNvSpPr>
          <p:nvPr/>
        </p:nvSpPr>
        <p:spPr>
          <a:xfrm>
            <a:off x="836118" y="572879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8" name="Ellipse 87"/>
          <p:cNvSpPr>
            <a:spLocks noChangeAspect="1"/>
          </p:cNvSpPr>
          <p:nvPr/>
        </p:nvSpPr>
        <p:spPr>
          <a:xfrm>
            <a:off x="1858185" y="522293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89" name="Ellipse 88"/>
          <p:cNvSpPr>
            <a:spLocks noChangeAspect="1"/>
          </p:cNvSpPr>
          <p:nvPr/>
        </p:nvSpPr>
        <p:spPr>
          <a:xfrm>
            <a:off x="2729524" y="594588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0" name="Ellipse 89"/>
          <p:cNvSpPr>
            <a:spLocks noChangeAspect="1"/>
          </p:cNvSpPr>
          <p:nvPr/>
        </p:nvSpPr>
        <p:spPr>
          <a:xfrm>
            <a:off x="155606" y="499393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1" name="Ellipse 90"/>
          <p:cNvSpPr>
            <a:spLocks noChangeAspect="1"/>
          </p:cNvSpPr>
          <p:nvPr/>
        </p:nvSpPr>
        <p:spPr>
          <a:xfrm>
            <a:off x="1571887" y="383247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2" name="Ellipse 91"/>
          <p:cNvSpPr>
            <a:spLocks noChangeAspect="1"/>
          </p:cNvSpPr>
          <p:nvPr/>
        </p:nvSpPr>
        <p:spPr>
          <a:xfrm>
            <a:off x="611560" y="171188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3" name="Ellipse 92"/>
          <p:cNvSpPr>
            <a:spLocks noChangeAspect="1"/>
          </p:cNvSpPr>
          <p:nvPr/>
        </p:nvSpPr>
        <p:spPr>
          <a:xfrm>
            <a:off x="2171720" y="579770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4" name="Ellipse 93"/>
          <p:cNvSpPr>
            <a:spLocks noChangeAspect="1"/>
          </p:cNvSpPr>
          <p:nvPr/>
        </p:nvSpPr>
        <p:spPr>
          <a:xfrm>
            <a:off x="1256079" y="553701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5" name="Ellipse 94"/>
          <p:cNvSpPr>
            <a:spLocks noChangeAspect="1"/>
          </p:cNvSpPr>
          <p:nvPr/>
        </p:nvSpPr>
        <p:spPr>
          <a:xfrm>
            <a:off x="1539980" y="523571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6" name="Ellipse 95"/>
          <p:cNvSpPr>
            <a:spLocks noChangeAspect="1"/>
          </p:cNvSpPr>
          <p:nvPr/>
        </p:nvSpPr>
        <p:spPr>
          <a:xfrm>
            <a:off x="1577342" y="610813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7" name="Ellipse 96"/>
          <p:cNvSpPr>
            <a:spLocks noChangeAspect="1"/>
          </p:cNvSpPr>
          <p:nvPr/>
        </p:nvSpPr>
        <p:spPr>
          <a:xfrm>
            <a:off x="1990572" y="124091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8" name="Ellipse 97"/>
          <p:cNvSpPr>
            <a:spLocks noChangeAspect="1"/>
          </p:cNvSpPr>
          <p:nvPr/>
        </p:nvSpPr>
        <p:spPr>
          <a:xfrm>
            <a:off x="1455455" y="135448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99" name="Ellipse 98"/>
          <p:cNvSpPr>
            <a:spLocks noChangeAspect="1"/>
          </p:cNvSpPr>
          <p:nvPr/>
        </p:nvSpPr>
        <p:spPr>
          <a:xfrm>
            <a:off x="609018" y="202594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0" name="Ellipse 99"/>
          <p:cNvSpPr>
            <a:spLocks noChangeAspect="1"/>
          </p:cNvSpPr>
          <p:nvPr/>
        </p:nvSpPr>
        <p:spPr>
          <a:xfrm>
            <a:off x="1172898" y="162396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1" name="Ellipse 100"/>
          <p:cNvSpPr>
            <a:spLocks noChangeAspect="1"/>
          </p:cNvSpPr>
          <p:nvPr/>
        </p:nvSpPr>
        <p:spPr>
          <a:xfrm>
            <a:off x="466975" y="263199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2" name="Ellipse 101"/>
          <p:cNvSpPr>
            <a:spLocks noChangeAspect="1"/>
          </p:cNvSpPr>
          <p:nvPr/>
        </p:nvSpPr>
        <p:spPr>
          <a:xfrm>
            <a:off x="370045" y="145191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3" name="Ellipse 102"/>
          <p:cNvSpPr>
            <a:spLocks noChangeAspect="1"/>
          </p:cNvSpPr>
          <p:nvPr/>
        </p:nvSpPr>
        <p:spPr>
          <a:xfrm>
            <a:off x="1744635" y="205721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4" name="Ellipse 103"/>
          <p:cNvSpPr>
            <a:spLocks noChangeAspect="1"/>
          </p:cNvSpPr>
          <p:nvPr/>
        </p:nvSpPr>
        <p:spPr>
          <a:xfrm>
            <a:off x="2221553" y="263199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5" name="Ellipse 104"/>
          <p:cNvSpPr>
            <a:spLocks noChangeAspect="1"/>
          </p:cNvSpPr>
          <p:nvPr/>
        </p:nvSpPr>
        <p:spPr>
          <a:xfrm>
            <a:off x="1487167" y="252790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09" name="Ellipse 108"/>
          <p:cNvSpPr>
            <a:spLocks noChangeAspect="1"/>
          </p:cNvSpPr>
          <p:nvPr/>
        </p:nvSpPr>
        <p:spPr>
          <a:xfrm>
            <a:off x="5540260" y="291656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0" name="Ellipse 109"/>
          <p:cNvSpPr>
            <a:spLocks noChangeAspect="1"/>
          </p:cNvSpPr>
          <p:nvPr/>
        </p:nvSpPr>
        <p:spPr>
          <a:xfrm>
            <a:off x="4037365" y="299451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1" name="Ellipse 110"/>
          <p:cNvSpPr>
            <a:spLocks noChangeAspect="1"/>
          </p:cNvSpPr>
          <p:nvPr/>
        </p:nvSpPr>
        <p:spPr>
          <a:xfrm>
            <a:off x="4022108" y="404033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2" name="Ellipse 111"/>
          <p:cNvSpPr>
            <a:spLocks noChangeAspect="1"/>
          </p:cNvSpPr>
          <p:nvPr/>
        </p:nvSpPr>
        <p:spPr>
          <a:xfrm>
            <a:off x="4945882" y="322698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3" name="Ellipse 112"/>
          <p:cNvSpPr>
            <a:spLocks noChangeAspect="1"/>
          </p:cNvSpPr>
          <p:nvPr/>
        </p:nvSpPr>
        <p:spPr>
          <a:xfrm>
            <a:off x="5659005" y="378189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4" name="Ellipse 113"/>
          <p:cNvSpPr>
            <a:spLocks noChangeAspect="1"/>
          </p:cNvSpPr>
          <p:nvPr/>
        </p:nvSpPr>
        <p:spPr>
          <a:xfrm>
            <a:off x="3243303" y="299799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5" name="Ellipse 114"/>
          <p:cNvSpPr>
            <a:spLocks noChangeAspect="1"/>
          </p:cNvSpPr>
          <p:nvPr/>
        </p:nvSpPr>
        <p:spPr>
          <a:xfrm>
            <a:off x="5297255" y="268851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6" name="Ellipse 115"/>
          <p:cNvSpPr>
            <a:spLocks noChangeAspect="1"/>
          </p:cNvSpPr>
          <p:nvPr/>
        </p:nvSpPr>
        <p:spPr>
          <a:xfrm>
            <a:off x="6067719" y="287182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7" name="Ellipse 116"/>
          <p:cNvSpPr>
            <a:spLocks noChangeAspect="1"/>
          </p:cNvSpPr>
          <p:nvPr/>
        </p:nvSpPr>
        <p:spPr>
          <a:xfrm>
            <a:off x="5259417" y="380176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8" name="Ellipse 117"/>
          <p:cNvSpPr>
            <a:spLocks noChangeAspect="1"/>
          </p:cNvSpPr>
          <p:nvPr/>
        </p:nvSpPr>
        <p:spPr>
          <a:xfrm>
            <a:off x="3823146" y="329290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19" name="Ellipse 118"/>
          <p:cNvSpPr>
            <a:spLocks noChangeAspect="1"/>
          </p:cNvSpPr>
          <p:nvPr/>
        </p:nvSpPr>
        <p:spPr>
          <a:xfrm>
            <a:off x="4627677" y="323977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0" name="Ellipse 119"/>
          <p:cNvSpPr>
            <a:spLocks noChangeAspect="1"/>
          </p:cNvSpPr>
          <p:nvPr/>
        </p:nvSpPr>
        <p:spPr>
          <a:xfrm>
            <a:off x="4665039" y="411218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1" name="Ellipse 120"/>
          <p:cNvSpPr>
            <a:spLocks noChangeAspect="1"/>
          </p:cNvSpPr>
          <p:nvPr/>
        </p:nvSpPr>
        <p:spPr>
          <a:xfrm>
            <a:off x="3344534" y="345887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2" name="Ellipse 121"/>
          <p:cNvSpPr>
            <a:spLocks noChangeAspect="1"/>
          </p:cNvSpPr>
          <p:nvPr/>
        </p:nvSpPr>
        <p:spPr>
          <a:xfrm>
            <a:off x="2921370" y="362646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3" name="Ellipse 122"/>
          <p:cNvSpPr>
            <a:spLocks noChangeAspect="1"/>
          </p:cNvSpPr>
          <p:nvPr/>
        </p:nvSpPr>
        <p:spPr>
          <a:xfrm>
            <a:off x="6483790" y="108684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4" name="Ellipse 123"/>
          <p:cNvSpPr>
            <a:spLocks noChangeAspect="1"/>
          </p:cNvSpPr>
          <p:nvPr/>
        </p:nvSpPr>
        <p:spPr>
          <a:xfrm>
            <a:off x="4980895" y="137591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5" name="Ellipse 124"/>
          <p:cNvSpPr>
            <a:spLocks noChangeAspect="1"/>
          </p:cNvSpPr>
          <p:nvPr/>
        </p:nvSpPr>
        <p:spPr>
          <a:xfrm>
            <a:off x="4965638" y="221062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6" name="Ellipse 125"/>
          <p:cNvSpPr>
            <a:spLocks noChangeAspect="1"/>
          </p:cNvSpPr>
          <p:nvPr/>
        </p:nvSpPr>
        <p:spPr>
          <a:xfrm>
            <a:off x="5686374" y="117462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7" name="Ellipse 126"/>
          <p:cNvSpPr>
            <a:spLocks noChangeAspect="1"/>
          </p:cNvSpPr>
          <p:nvPr/>
        </p:nvSpPr>
        <p:spPr>
          <a:xfrm>
            <a:off x="6602535" y="195218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8" name="Ellipse 127"/>
          <p:cNvSpPr>
            <a:spLocks noChangeAspect="1"/>
          </p:cNvSpPr>
          <p:nvPr/>
        </p:nvSpPr>
        <p:spPr>
          <a:xfrm>
            <a:off x="4186833" y="1168280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29" name="Ellipse 128"/>
          <p:cNvSpPr>
            <a:spLocks noChangeAspect="1"/>
          </p:cNvSpPr>
          <p:nvPr/>
        </p:nvSpPr>
        <p:spPr>
          <a:xfrm>
            <a:off x="6260385" y="129768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30" name="Ellipse 129"/>
          <p:cNvSpPr>
            <a:spLocks noChangeAspect="1"/>
          </p:cNvSpPr>
          <p:nvPr/>
        </p:nvSpPr>
        <p:spPr>
          <a:xfrm>
            <a:off x="7011249" y="104210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31" name="Ellipse 130"/>
          <p:cNvSpPr>
            <a:spLocks noChangeAspect="1"/>
          </p:cNvSpPr>
          <p:nvPr/>
        </p:nvSpPr>
        <p:spPr>
          <a:xfrm>
            <a:off x="6202947" y="197204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32" name="Ellipse 131"/>
          <p:cNvSpPr>
            <a:spLocks noChangeAspect="1"/>
          </p:cNvSpPr>
          <p:nvPr/>
        </p:nvSpPr>
        <p:spPr>
          <a:xfrm>
            <a:off x="5287306" y="171135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33" name="Ellipse 132"/>
          <p:cNvSpPr>
            <a:spLocks noChangeAspect="1"/>
          </p:cNvSpPr>
          <p:nvPr/>
        </p:nvSpPr>
        <p:spPr>
          <a:xfrm>
            <a:off x="5571207" y="141006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34" name="Ellipse 133"/>
          <p:cNvSpPr>
            <a:spLocks noChangeAspect="1"/>
          </p:cNvSpPr>
          <p:nvPr/>
        </p:nvSpPr>
        <p:spPr>
          <a:xfrm>
            <a:off x="5608569" y="228247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35" name="Ellipse 134"/>
          <p:cNvSpPr>
            <a:spLocks noChangeAspect="1"/>
          </p:cNvSpPr>
          <p:nvPr/>
        </p:nvSpPr>
        <p:spPr>
          <a:xfrm>
            <a:off x="3286045" y="130273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36" name="Ellipse 135"/>
          <p:cNvSpPr>
            <a:spLocks noChangeAspect="1"/>
          </p:cNvSpPr>
          <p:nvPr/>
        </p:nvSpPr>
        <p:spPr>
          <a:xfrm>
            <a:off x="4073285" y="201668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37" name="Ellipse 136"/>
          <p:cNvSpPr>
            <a:spLocks noChangeAspect="1"/>
          </p:cNvSpPr>
          <p:nvPr/>
        </p:nvSpPr>
        <p:spPr>
          <a:xfrm>
            <a:off x="8196196" y="407293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38" name="Ellipse 137"/>
          <p:cNvSpPr>
            <a:spLocks noChangeAspect="1"/>
          </p:cNvSpPr>
          <p:nvPr/>
        </p:nvSpPr>
        <p:spPr>
          <a:xfrm>
            <a:off x="6693301" y="436200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39" name="Ellipse 138"/>
          <p:cNvSpPr>
            <a:spLocks noChangeAspect="1"/>
          </p:cNvSpPr>
          <p:nvPr/>
        </p:nvSpPr>
        <p:spPr>
          <a:xfrm>
            <a:off x="6437641" y="567758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40" name="Ellipse 139"/>
          <p:cNvSpPr>
            <a:spLocks noChangeAspect="1"/>
          </p:cNvSpPr>
          <p:nvPr/>
        </p:nvSpPr>
        <p:spPr>
          <a:xfrm>
            <a:off x="7601818" y="438336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41" name="Ellipse 140"/>
          <p:cNvSpPr>
            <a:spLocks noChangeAspect="1"/>
          </p:cNvSpPr>
          <p:nvPr/>
        </p:nvSpPr>
        <p:spPr>
          <a:xfrm>
            <a:off x="8314941" y="493827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42" name="Ellipse 141"/>
          <p:cNvSpPr>
            <a:spLocks noChangeAspect="1"/>
          </p:cNvSpPr>
          <p:nvPr/>
        </p:nvSpPr>
        <p:spPr>
          <a:xfrm>
            <a:off x="5899239" y="415436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43" name="Ellipse 142"/>
          <p:cNvSpPr>
            <a:spLocks noChangeAspect="1"/>
          </p:cNvSpPr>
          <p:nvPr/>
        </p:nvSpPr>
        <p:spPr>
          <a:xfrm>
            <a:off x="7972791" y="428377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44" name="Ellipse 143"/>
          <p:cNvSpPr>
            <a:spLocks noChangeAspect="1"/>
          </p:cNvSpPr>
          <p:nvPr/>
        </p:nvSpPr>
        <p:spPr>
          <a:xfrm>
            <a:off x="8723655" y="402819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45" name="Ellipse 144"/>
          <p:cNvSpPr>
            <a:spLocks noChangeAspect="1"/>
          </p:cNvSpPr>
          <p:nvPr/>
        </p:nvSpPr>
        <p:spPr>
          <a:xfrm>
            <a:off x="7915353" y="4958136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46" name="Ellipse 145"/>
          <p:cNvSpPr>
            <a:spLocks noChangeAspect="1"/>
          </p:cNvSpPr>
          <p:nvPr/>
        </p:nvSpPr>
        <p:spPr>
          <a:xfrm>
            <a:off x="6999712" y="469744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47" name="Ellipse 146"/>
          <p:cNvSpPr>
            <a:spLocks noChangeAspect="1"/>
          </p:cNvSpPr>
          <p:nvPr/>
        </p:nvSpPr>
        <p:spPr>
          <a:xfrm>
            <a:off x="7207425" y="391864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48" name="Ellipse 147"/>
          <p:cNvSpPr>
            <a:spLocks noChangeAspect="1"/>
          </p:cNvSpPr>
          <p:nvPr/>
        </p:nvSpPr>
        <p:spPr>
          <a:xfrm>
            <a:off x="7320975" y="526856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49" name="Ellipse 148"/>
          <p:cNvSpPr>
            <a:spLocks noChangeAspect="1"/>
          </p:cNvSpPr>
          <p:nvPr/>
        </p:nvSpPr>
        <p:spPr>
          <a:xfrm>
            <a:off x="6380069" y="4692347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50" name="Ellipse 149"/>
          <p:cNvSpPr>
            <a:spLocks noChangeAspect="1"/>
          </p:cNvSpPr>
          <p:nvPr/>
        </p:nvSpPr>
        <p:spPr>
          <a:xfrm>
            <a:off x="5785691" y="500277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grpSp>
        <p:nvGrpSpPr>
          <p:cNvPr id="152" name="Gruppieren 151"/>
          <p:cNvGrpSpPr/>
          <p:nvPr/>
        </p:nvGrpSpPr>
        <p:grpSpPr>
          <a:xfrm>
            <a:off x="337272" y="1100359"/>
            <a:ext cx="1808374" cy="1588406"/>
            <a:chOff x="7631794" y="1120952"/>
            <a:chExt cx="1808374" cy="1588406"/>
          </a:xfrm>
        </p:grpSpPr>
        <p:cxnSp>
          <p:nvCxnSpPr>
            <p:cNvPr id="153" name="Gerade Verbindung mit Pfeil 152"/>
            <p:cNvCxnSpPr/>
            <p:nvPr/>
          </p:nvCxnSpPr>
          <p:spPr>
            <a:xfrm>
              <a:off x="8846770" y="2540858"/>
              <a:ext cx="593398" cy="16850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154" name="Gruppieren 153"/>
            <p:cNvGrpSpPr/>
            <p:nvPr/>
          </p:nvGrpSpPr>
          <p:grpSpPr>
            <a:xfrm>
              <a:off x="7631794" y="1120952"/>
              <a:ext cx="1303538" cy="1520109"/>
              <a:chOff x="763667" y="1433186"/>
              <a:chExt cx="1303538" cy="1491757"/>
            </a:xfrm>
          </p:grpSpPr>
          <p:sp>
            <p:nvSpPr>
              <p:cNvPr id="155" name="Abgerundetes Rechteck 154"/>
              <p:cNvSpPr/>
              <p:nvPr/>
            </p:nvSpPr>
            <p:spPr>
              <a:xfrm>
                <a:off x="763667" y="1433186"/>
                <a:ext cx="1303538" cy="1491757"/>
              </a:xfrm>
              <a:prstGeom prst="round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56" name="Picture 2" descr="C:\Users\infocrat\Desktop\CEOday2012\painDrawing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8933" y="1488513"/>
                <a:ext cx="993006" cy="13811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57" name="Ellipse 156"/>
          <p:cNvSpPr>
            <a:spLocks noChangeAspect="1"/>
          </p:cNvSpPr>
          <p:nvPr/>
        </p:nvSpPr>
        <p:spPr>
          <a:xfrm>
            <a:off x="6935215" y="129806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58" name="Ellipse 157"/>
          <p:cNvSpPr>
            <a:spLocks noChangeAspect="1"/>
          </p:cNvSpPr>
          <p:nvPr/>
        </p:nvSpPr>
        <p:spPr>
          <a:xfrm>
            <a:off x="8611442" y="1244845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59" name="Ellipse 158"/>
          <p:cNvSpPr>
            <a:spLocks noChangeAspect="1"/>
          </p:cNvSpPr>
          <p:nvPr/>
        </p:nvSpPr>
        <p:spPr>
          <a:xfrm>
            <a:off x="7145630" y="224935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0" name="Ellipse 159"/>
          <p:cNvSpPr>
            <a:spLocks noChangeAspect="1"/>
          </p:cNvSpPr>
          <p:nvPr/>
        </p:nvSpPr>
        <p:spPr>
          <a:xfrm>
            <a:off x="8704488" y="177891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1" name="Ellipse 160"/>
          <p:cNvSpPr>
            <a:spLocks noChangeAspect="1"/>
          </p:cNvSpPr>
          <p:nvPr/>
        </p:nvSpPr>
        <p:spPr>
          <a:xfrm>
            <a:off x="8689231" y="2613622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2" name="Ellipse 161"/>
          <p:cNvSpPr>
            <a:spLocks noChangeAspect="1"/>
          </p:cNvSpPr>
          <p:nvPr/>
        </p:nvSpPr>
        <p:spPr>
          <a:xfrm>
            <a:off x="7910426" y="1571279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3" name="Ellipse 162"/>
          <p:cNvSpPr>
            <a:spLocks noChangeAspect="1"/>
          </p:cNvSpPr>
          <p:nvPr/>
        </p:nvSpPr>
        <p:spPr>
          <a:xfrm>
            <a:off x="8391256" y="2109258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4" name="Ellipse 163"/>
          <p:cNvSpPr>
            <a:spLocks noChangeAspect="1"/>
          </p:cNvSpPr>
          <p:nvPr/>
        </p:nvSpPr>
        <p:spPr>
          <a:xfrm>
            <a:off x="7475615" y="1848564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5" name="Ellipse 164"/>
          <p:cNvSpPr>
            <a:spLocks noChangeAspect="1"/>
          </p:cNvSpPr>
          <p:nvPr/>
        </p:nvSpPr>
        <p:spPr>
          <a:xfrm>
            <a:off x="7796878" y="241968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6" name="Ellipse 165"/>
          <p:cNvSpPr>
            <a:spLocks noChangeAspect="1"/>
          </p:cNvSpPr>
          <p:nvPr/>
        </p:nvSpPr>
        <p:spPr>
          <a:xfrm>
            <a:off x="7194772" y="2733763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167" name="Ellipse 166"/>
          <p:cNvSpPr>
            <a:spLocks noChangeAspect="1"/>
          </p:cNvSpPr>
          <p:nvPr/>
        </p:nvSpPr>
        <p:spPr>
          <a:xfrm>
            <a:off x="7478673" y="2432471"/>
            <a:ext cx="113550" cy="113550"/>
          </a:xfrm>
          <a:prstGeom prst="ellipse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pic>
        <p:nvPicPr>
          <p:cNvPr id="168" name="Picture 4" descr="C:\Users\infocrat\Desktop\sanovation_logo_rz01_o_claim_weis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581959"/>
            <a:ext cx="2167136" cy="2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9" name="Textfeld 168"/>
          <p:cNvSpPr txBox="1"/>
          <p:nvPr/>
        </p:nvSpPr>
        <p:spPr>
          <a:xfrm>
            <a:off x="0" y="283983"/>
            <a:ext cx="9144000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de-DE"/>
            </a:defPPr>
            <a:lvl1pPr algn="ctr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z="3200" b="0" spc="300" dirty="0" smtClean="0">
                <a:solidFill>
                  <a:srgbClr val="1A60A7"/>
                </a:solidFill>
              </a:rPr>
              <a:t>Before Clustering</a:t>
            </a:r>
            <a:endParaRPr lang="en-US" sz="3200" b="0" spc="300" dirty="0">
              <a:solidFill>
                <a:srgbClr val="1A60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lnDef>
      <a:spPr>
        <a:ln w="44450" cap="flat">
          <a:solidFill>
            <a:srgbClr val="FF0000"/>
          </a:solidFill>
          <a:miter lim="800000"/>
          <a:tailEnd type="non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693</Words>
  <Application>Microsoft Macintosh PowerPoint</Application>
  <PresentationFormat>On-screen Show (4:3)</PresentationFormat>
  <Paragraphs>235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1_Larissa-Design</vt:lpstr>
      <vt:lpstr>Benutzerdefiniertes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Schmerzzeichnungen von realen Patienten</dc:title>
  <dc:creator>infocrat</dc:creator>
  <cp:lastModifiedBy>Noa</cp:lastModifiedBy>
  <cp:revision>843</cp:revision>
  <cp:lastPrinted>2013-12-03T12:49:09Z</cp:lastPrinted>
  <dcterms:modified xsi:type="dcterms:W3CDTF">2014-03-13T14:46:58Z</dcterms:modified>
</cp:coreProperties>
</file>